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Lst>
  <p:sldSz cx="12192000" cy="6858000"/>
  <p:notesSz cx="6858000" cy="9144000"/>
  <p:embeddedFontLst>
    <p:embeddedFont>
      <p:font typeface="Arial Black" panose="020B0A04020102020204" pitchFamily="34" charset="0"/>
      <p:bold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F88868-95B5-BDA3-02A8-6056DF9D481A}"/>
              </a:ext>
            </a:extLst>
          </p:cNvPr>
          <p:cNvSpPr/>
          <p:nvPr userDrawn="1"/>
        </p:nvSpPr>
        <p:spPr>
          <a:xfrm>
            <a:off x="-16328" y="0"/>
            <a:ext cx="1219200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blue and black rectangle&#10;&#10;AI-generated content may be incorrect.">
            <a:extLst>
              <a:ext uri="{FF2B5EF4-FFF2-40B4-BE49-F238E27FC236}">
                <a16:creationId xmlns:a16="http://schemas.microsoft.com/office/drawing/2014/main" id="{E416DA43-651B-CC5A-5D58-D29B022CE64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flipH="1">
            <a:off x="-1" y="-57150"/>
            <a:ext cx="8338457" cy="6858000"/>
          </a:xfrm>
          <a:prstGeom prst="rect">
            <a:avLst/>
          </a:prstGeom>
        </p:spPr>
      </p:pic>
      <p:pic>
        <p:nvPicPr>
          <p:cNvPr id="8" name="Picture 7" descr="A black rectangle with a blue and white stripe&#10;&#10;AI-generated content may be incorrect.">
            <a:extLst>
              <a:ext uri="{FF2B5EF4-FFF2-40B4-BE49-F238E27FC236}">
                <a16:creationId xmlns:a16="http://schemas.microsoft.com/office/drawing/2014/main" id="{5480734F-333D-5BC7-C28A-B78A97FA5E8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960" y="0"/>
            <a:ext cx="12216492" cy="6871777"/>
          </a:xfrm>
          <a:prstGeom prst="rect">
            <a:avLst/>
          </a:prstGeom>
        </p:spPr>
      </p:pic>
      <p:sp>
        <p:nvSpPr>
          <p:cNvPr id="2" name="Title 1">
            <a:extLst>
              <a:ext uri="{FF2B5EF4-FFF2-40B4-BE49-F238E27FC236}">
                <a16:creationId xmlns:a16="http://schemas.microsoft.com/office/drawing/2014/main" id="{9BDDAA8D-1CD6-1C27-4FF7-F153B0B312BB}"/>
              </a:ext>
            </a:extLst>
          </p:cNvPr>
          <p:cNvSpPr>
            <a:spLocks noGrp="1"/>
          </p:cNvSpPr>
          <p:nvPr>
            <p:ph type="ctrTitle"/>
          </p:nvPr>
        </p:nvSpPr>
        <p:spPr>
          <a:xfrm>
            <a:off x="783771" y="1122363"/>
            <a:ext cx="5312229" cy="2387600"/>
          </a:xfrm>
        </p:spPr>
        <p:txBody>
          <a:bodyPr anchor="b"/>
          <a:lstStyle>
            <a:lvl1pPr algn="l">
              <a:defRPr sz="4800">
                <a:latin typeface="Arial Black" panose="020B0A040201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61C59C3-4CBC-B1C3-0161-2D89C023E535}"/>
              </a:ext>
            </a:extLst>
          </p:cNvPr>
          <p:cNvSpPr>
            <a:spLocks noGrp="1"/>
          </p:cNvSpPr>
          <p:nvPr>
            <p:ph type="subTitle" idx="1"/>
          </p:nvPr>
        </p:nvSpPr>
        <p:spPr>
          <a:xfrm>
            <a:off x="783772" y="3602038"/>
            <a:ext cx="5021036" cy="1655762"/>
          </a:xfr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88367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F868-ECFC-EAA5-CBF5-A9299169BB6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C2FAF7-201D-4733-C31D-7658F2C3BB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DD7C81-12AF-43D3-E70E-BA2042877A82}"/>
              </a:ext>
            </a:extLst>
          </p:cNvPr>
          <p:cNvSpPr>
            <a:spLocks noGrp="1"/>
          </p:cNvSpPr>
          <p:nvPr>
            <p:ph type="dt" sz="half" idx="10"/>
          </p:nvPr>
        </p:nvSpPr>
        <p:spPr>
          <a:xfrm>
            <a:off x="838200" y="6356350"/>
            <a:ext cx="2743200" cy="365125"/>
          </a:xfrm>
          <a:prstGeom prst="rect">
            <a:avLst/>
          </a:prstGeom>
        </p:spPr>
        <p:txBody>
          <a:bodyPr/>
          <a:lstStyle/>
          <a:p>
            <a:fld id="{32DFB0B6-52F2-443D-83E4-AA1E0A2546FE}" type="datetimeFigureOut">
              <a:rPr lang="en-GB" smtClean="0"/>
              <a:t>03/12/2025</a:t>
            </a:fld>
            <a:endParaRPr lang="en-GB"/>
          </a:p>
        </p:txBody>
      </p:sp>
      <p:sp>
        <p:nvSpPr>
          <p:cNvPr id="5" name="Footer Placeholder 4">
            <a:extLst>
              <a:ext uri="{FF2B5EF4-FFF2-40B4-BE49-F238E27FC236}">
                <a16:creationId xmlns:a16="http://schemas.microsoft.com/office/drawing/2014/main" id="{C5B8F486-857F-87FC-3C32-703C1230FD5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2592396-2794-8285-1773-E247C25A40D7}"/>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364721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2D08B-FB44-22CA-4916-D5ABAFACA6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87732E-F7B5-BBB0-1DB3-D86C2E51C9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6D6593-F87A-C9ED-DCC2-D36D8F421893}"/>
              </a:ext>
            </a:extLst>
          </p:cNvPr>
          <p:cNvSpPr>
            <a:spLocks noGrp="1"/>
          </p:cNvSpPr>
          <p:nvPr>
            <p:ph type="dt" sz="half" idx="10"/>
          </p:nvPr>
        </p:nvSpPr>
        <p:spPr>
          <a:xfrm>
            <a:off x="838200" y="6356350"/>
            <a:ext cx="2743200" cy="365125"/>
          </a:xfrm>
          <a:prstGeom prst="rect">
            <a:avLst/>
          </a:prstGeom>
        </p:spPr>
        <p:txBody>
          <a:bodyPr/>
          <a:lstStyle/>
          <a:p>
            <a:fld id="{32DFB0B6-52F2-443D-83E4-AA1E0A2546FE}" type="datetimeFigureOut">
              <a:rPr lang="en-GB" smtClean="0"/>
              <a:t>03/12/2025</a:t>
            </a:fld>
            <a:endParaRPr lang="en-GB"/>
          </a:p>
        </p:txBody>
      </p:sp>
      <p:sp>
        <p:nvSpPr>
          <p:cNvPr id="5" name="Footer Placeholder 4">
            <a:extLst>
              <a:ext uri="{FF2B5EF4-FFF2-40B4-BE49-F238E27FC236}">
                <a16:creationId xmlns:a16="http://schemas.microsoft.com/office/drawing/2014/main" id="{600CA576-6B62-A1F1-F8CA-01FC8CE13A0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4A80A1C-7958-9271-43EA-7E252F552C91}"/>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108722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48AFB-7B0B-DF0A-1098-7AFF34505C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E63E5B-A5BA-A334-09CE-AF624A1439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5D78ACB-10E3-D1E5-5551-1534EFEE4315}"/>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7752286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72BD-815A-AF08-769A-8B9836979A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C5FDD0-0015-35F7-C1CF-1E6CA3345E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84F4A-1613-95AE-7A42-D672AE5181F9}"/>
              </a:ext>
            </a:extLst>
          </p:cNvPr>
          <p:cNvSpPr>
            <a:spLocks noGrp="1"/>
          </p:cNvSpPr>
          <p:nvPr>
            <p:ph type="dt" sz="half" idx="10"/>
          </p:nvPr>
        </p:nvSpPr>
        <p:spPr>
          <a:xfrm>
            <a:off x="838200" y="6356350"/>
            <a:ext cx="2743200" cy="365125"/>
          </a:xfrm>
          <a:prstGeom prst="rect">
            <a:avLst/>
          </a:prstGeom>
        </p:spPr>
        <p:txBody>
          <a:bodyPr/>
          <a:lstStyle/>
          <a:p>
            <a:fld id="{32DFB0B6-52F2-443D-83E4-AA1E0A2546FE}" type="datetimeFigureOut">
              <a:rPr lang="en-GB" smtClean="0"/>
              <a:t>03/12/2025</a:t>
            </a:fld>
            <a:endParaRPr lang="en-GB"/>
          </a:p>
        </p:txBody>
      </p:sp>
      <p:sp>
        <p:nvSpPr>
          <p:cNvPr id="5" name="Footer Placeholder 4">
            <a:extLst>
              <a:ext uri="{FF2B5EF4-FFF2-40B4-BE49-F238E27FC236}">
                <a16:creationId xmlns:a16="http://schemas.microsoft.com/office/drawing/2014/main" id="{95537880-AA7A-F413-5152-CA40834313C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A1312E4-AFA8-B0A1-6833-E5EDD21D3A88}"/>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1891427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3DBC-0CC8-60BA-E29A-286861D59B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111DCB-5D77-6CC2-9DC6-1F8FD01F78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445848-C281-8A4E-A948-EEBC0CBE89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B66755-3BC3-975F-CE7A-8EC2CCAE8EA9}"/>
              </a:ext>
            </a:extLst>
          </p:cNvPr>
          <p:cNvSpPr>
            <a:spLocks noGrp="1"/>
          </p:cNvSpPr>
          <p:nvPr>
            <p:ph type="dt" sz="half" idx="10"/>
          </p:nvPr>
        </p:nvSpPr>
        <p:spPr>
          <a:xfrm>
            <a:off x="838200" y="6356350"/>
            <a:ext cx="2743200" cy="365125"/>
          </a:xfrm>
          <a:prstGeom prst="rect">
            <a:avLst/>
          </a:prstGeom>
        </p:spPr>
        <p:txBody>
          <a:bodyPr/>
          <a:lstStyle/>
          <a:p>
            <a:fld id="{32DFB0B6-52F2-443D-83E4-AA1E0A2546FE}" type="datetimeFigureOut">
              <a:rPr lang="en-GB" smtClean="0"/>
              <a:t>03/12/2025</a:t>
            </a:fld>
            <a:endParaRPr lang="en-GB"/>
          </a:p>
        </p:txBody>
      </p:sp>
      <p:sp>
        <p:nvSpPr>
          <p:cNvPr id="6" name="Footer Placeholder 5">
            <a:extLst>
              <a:ext uri="{FF2B5EF4-FFF2-40B4-BE49-F238E27FC236}">
                <a16:creationId xmlns:a16="http://schemas.microsoft.com/office/drawing/2014/main" id="{FC699271-B26A-65F6-B3F3-C2FF673CBBA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4267187-3262-BD25-C28B-E89E54DB8492}"/>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3653048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11D8-3423-C4F4-5A36-53D4D5D16F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54AF43-9D14-E65B-D298-8C09409855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482F5-217B-93EB-9054-B8645955B0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F7BED2-AA48-E83B-06B6-66BC949A82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F4A843-2E45-724B-29E9-9DD17842D0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C976A-5D1E-FC09-666A-2071209B8E08}"/>
              </a:ext>
            </a:extLst>
          </p:cNvPr>
          <p:cNvSpPr>
            <a:spLocks noGrp="1"/>
          </p:cNvSpPr>
          <p:nvPr>
            <p:ph type="dt" sz="half" idx="10"/>
          </p:nvPr>
        </p:nvSpPr>
        <p:spPr>
          <a:xfrm>
            <a:off x="838200" y="6356350"/>
            <a:ext cx="2743200" cy="365125"/>
          </a:xfrm>
          <a:prstGeom prst="rect">
            <a:avLst/>
          </a:prstGeom>
        </p:spPr>
        <p:txBody>
          <a:bodyPr/>
          <a:lstStyle/>
          <a:p>
            <a:fld id="{32DFB0B6-52F2-443D-83E4-AA1E0A2546FE}" type="datetimeFigureOut">
              <a:rPr lang="en-GB" smtClean="0"/>
              <a:t>03/12/2025</a:t>
            </a:fld>
            <a:endParaRPr lang="en-GB"/>
          </a:p>
        </p:txBody>
      </p:sp>
      <p:sp>
        <p:nvSpPr>
          <p:cNvPr id="8" name="Footer Placeholder 7">
            <a:extLst>
              <a:ext uri="{FF2B5EF4-FFF2-40B4-BE49-F238E27FC236}">
                <a16:creationId xmlns:a16="http://schemas.microsoft.com/office/drawing/2014/main" id="{78973D95-C21E-3D57-5680-0ADE60E1E7F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62691905-9A93-3C7B-DCDE-88BD21F8D9B8}"/>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111957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8BF18-B194-11E6-8079-084B3B92F5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EC186B3-0767-1A20-338F-3CCA8D2EA8DC}"/>
              </a:ext>
            </a:extLst>
          </p:cNvPr>
          <p:cNvSpPr>
            <a:spLocks noGrp="1"/>
          </p:cNvSpPr>
          <p:nvPr>
            <p:ph type="dt" sz="half" idx="10"/>
          </p:nvPr>
        </p:nvSpPr>
        <p:spPr>
          <a:xfrm>
            <a:off x="838200" y="6356350"/>
            <a:ext cx="2743200" cy="365125"/>
          </a:xfrm>
          <a:prstGeom prst="rect">
            <a:avLst/>
          </a:prstGeom>
        </p:spPr>
        <p:txBody>
          <a:bodyPr/>
          <a:lstStyle/>
          <a:p>
            <a:fld id="{32DFB0B6-52F2-443D-83E4-AA1E0A2546FE}" type="datetimeFigureOut">
              <a:rPr lang="en-GB" smtClean="0"/>
              <a:t>03/12/2025</a:t>
            </a:fld>
            <a:endParaRPr lang="en-GB"/>
          </a:p>
        </p:txBody>
      </p:sp>
      <p:sp>
        <p:nvSpPr>
          <p:cNvPr id="4" name="Footer Placeholder 3">
            <a:extLst>
              <a:ext uri="{FF2B5EF4-FFF2-40B4-BE49-F238E27FC236}">
                <a16:creationId xmlns:a16="http://schemas.microsoft.com/office/drawing/2014/main" id="{08A1F6C9-D9EA-B38C-41CB-25AE7208776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181C21E-7067-4C59-0DCA-C3D414BFC408}"/>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41207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F4F0B3-184D-90AB-FC6D-B882CA9EDBE0}"/>
              </a:ext>
            </a:extLst>
          </p:cNvPr>
          <p:cNvSpPr>
            <a:spLocks noGrp="1"/>
          </p:cNvSpPr>
          <p:nvPr>
            <p:ph type="dt" sz="half" idx="10"/>
          </p:nvPr>
        </p:nvSpPr>
        <p:spPr>
          <a:xfrm>
            <a:off x="838200" y="6356350"/>
            <a:ext cx="2743200" cy="365125"/>
          </a:xfrm>
          <a:prstGeom prst="rect">
            <a:avLst/>
          </a:prstGeom>
        </p:spPr>
        <p:txBody>
          <a:bodyPr/>
          <a:lstStyle/>
          <a:p>
            <a:fld id="{32DFB0B6-52F2-443D-83E4-AA1E0A2546FE}" type="datetimeFigureOut">
              <a:rPr lang="en-GB" smtClean="0"/>
              <a:t>03/12/2025</a:t>
            </a:fld>
            <a:endParaRPr lang="en-GB"/>
          </a:p>
        </p:txBody>
      </p:sp>
      <p:sp>
        <p:nvSpPr>
          <p:cNvPr id="3" name="Footer Placeholder 2">
            <a:extLst>
              <a:ext uri="{FF2B5EF4-FFF2-40B4-BE49-F238E27FC236}">
                <a16:creationId xmlns:a16="http://schemas.microsoft.com/office/drawing/2014/main" id="{F5CB58C3-5BCF-D35C-992B-054253C5417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CEFD047-C87A-4A9F-9D57-8698A83A74D2}"/>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65639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B2A1-0A1B-086D-D2D9-9B1ABAAE1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B6D2F93-ABA4-CCD5-CD12-371571FD7B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B399F-4A10-DF80-EF21-28D49E4E1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38E15E-E197-E062-4CAE-F6D6F9CF1CC8}"/>
              </a:ext>
            </a:extLst>
          </p:cNvPr>
          <p:cNvSpPr>
            <a:spLocks noGrp="1"/>
          </p:cNvSpPr>
          <p:nvPr>
            <p:ph type="dt" sz="half" idx="10"/>
          </p:nvPr>
        </p:nvSpPr>
        <p:spPr>
          <a:xfrm>
            <a:off x="838200" y="6356350"/>
            <a:ext cx="2743200" cy="365125"/>
          </a:xfrm>
          <a:prstGeom prst="rect">
            <a:avLst/>
          </a:prstGeom>
        </p:spPr>
        <p:txBody>
          <a:bodyPr/>
          <a:lstStyle/>
          <a:p>
            <a:fld id="{32DFB0B6-52F2-443D-83E4-AA1E0A2546FE}" type="datetimeFigureOut">
              <a:rPr lang="en-GB" smtClean="0"/>
              <a:t>03/12/2025</a:t>
            </a:fld>
            <a:endParaRPr lang="en-GB"/>
          </a:p>
        </p:txBody>
      </p:sp>
      <p:sp>
        <p:nvSpPr>
          <p:cNvPr id="6" name="Footer Placeholder 5">
            <a:extLst>
              <a:ext uri="{FF2B5EF4-FFF2-40B4-BE49-F238E27FC236}">
                <a16:creationId xmlns:a16="http://schemas.microsoft.com/office/drawing/2014/main" id="{5D3E90EA-EA20-4A64-89B6-EC1BE604A98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08E6276-5AD4-0C7A-1EFE-0239CA8A94F6}"/>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521846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795AB-420F-02D4-D4EB-14436374F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92563-4672-76BD-E893-BFC703E570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8D0474-BD69-E7A0-1E5B-A7022B982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788DD0-E5B6-3640-293A-75C9EBBD6AF0}"/>
              </a:ext>
            </a:extLst>
          </p:cNvPr>
          <p:cNvSpPr>
            <a:spLocks noGrp="1"/>
          </p:cNvSpPr>
          <p:nvPr>
            <p:ph type="dt" sz="half" idx="10"/>
          </p:nvPr>
        </p:nvSpPr>
        <p:spPr>
          <a:xfrm>
            <a:off x="838200" y="6356350"/>
            <a:ext cx="2743200" cy="365125"/>
          </a:xfrm>
          <a:prstGeom prst="rect">
            <a:avLst/>
          </a:prstGeom>
        </p:spPr>
        <p:txBody>
          <a:bodyPr/>
          <a:lstStyle/>
          <a:p>
            <a:fld id="{32DFB0B6-52F2-443D-83E4-AA1E0A2546FE}" type="datetimeFigureOut">
              <a:rPr lang="en-GB" smtClean="0"/>
              <a:t>03/12/2025</a:t>
            </a:fld>
            <a:endParaRPr lang="en-GB"/>
          </a:p>
        </p:txBody>
      </p:sp>
      <p:sp>
        <p:nvSpPr>
          <p:cNvPr id="6" name="Footer Placeholder 5">
            <a:extLst>
              <a:ext uri="{FF2B5EF4-FFF2-40B4-BE49-F238E27FC236}">
                <a16:creationId xmlns:a16="http://schemas.microsoft.com/office/drawing/2014/main" id="{2F0BA938-0450-5DE8-BADA-CAEFC8B663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E1629CC-FB53-4FCA-3B3E-A1021E3D867F}"/>
              </a:ext>
            </a:extLst>
          </p:cNvPr>
          <p:cNvSpPr>
            <a:spLocks noGrp="1"/>
          </p:cNvSpPr>
          <p:nvPr>
            <p:ph type="sldNum" sz="quarter" idx="12"/>
          </p:nvPr>
        </p:nvSpPr>
        <p:spPr/>
        <p:txBody>
          <a:bodyPr/>
          <a:lstStyle/>
          <a:p>
            <a:fld id="{42F96B4C-B77A-4E70-BCF1-0C238BA4E0B3}" type="slidenum">
              <a:rPr lang="en-GB" smtClean="0"/>
              <a:t>‹#›</a:t>
            </a:fld>
            <a:endParaRPr lang="en-GB"/>
          </a:p>
        </p:txBody>
      </p:sp>
    </p:spTree>
    <p:extLst>
      <p:ext uri="{BB962C8B-B14F-4D97-AF65-F5344CB8AC3E}">
        <p14:creationId xmlns:p14="http://schemas.microsoft.com/office/powerpoint/2010/main" val="43286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black rectangle with a blue and white stripe&#10;&#10;AI-generated content may be incorrect.">
            <a:extLst>
              <a:ext uri="{FF2B5EF4-FFF2-40B4-BE49-F238E27FC236}">
                <a16:creationId xmlns:a16="http://schemas.microsoft.com/office/drawing/2014/main" id="{243B1FEE-583D-412B-2464-27AA075E417C}"/>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045CFB8-1421-9477-6030-C5FE407DB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72EE18-A30D-D8D6-C91A-05AB328F88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6C7BADD5-58D5-6ED3-8619-345C4E6FE89F}"/>
              </a:ext>
            </a:extLst>
          </p:cNvPr>
          <p:cNvSpPr>
            <a:spLocks noGrp="1"/>
          </p:cNvSpPr>
          <p:nvPr>
            <p:ph type="sldNum" sz="quarter" idx="4"/>
          </p:nvPr>
        </p:nvSpPr>
        <p:spPr>
          <a:xfrm>
            <a:off x="8929008" y="365125"/>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F96B4C-B77A-4E70-BCF1-0C238BA4E0B3}" type="slidenum">
              <a:rPr lang="en-GB" smtClean="0"/>
              <a:t>‹#›</a:t>
            </a:fld>
            <a:endParaRPr lang="en-GB"/>
          </a:p>
        </p:txBody>
      </p:sp>
    </p:spTree>
    <p:extLst>
      <p:ext uri="{BB962C8B-B14F-4D97-AF65-F5344CB8AC3E}">
        <p14:creationId xmlns:p14="http://schemas.microsoft.com/office/powerpoint/2010/main" val="3211686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profile.php?id=61575723194231" TargetMode="External"/><Relationship Id="rId3" Type="http://schemas.openxmlformats.org/officeDocument/2006/relationships/image" Target="../media/image10.png"/><Relationship Id="rId7" Type="http://schemas.openxmlformats.org/officeDocument/2006/relationships/hyperlink" Target="https://www.linkedin.com/company/valuation-office-agency"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www.youtube.com/@VOAgovuk" TargetMode="External"/><Relationship Id="rId5" Type="http://schemas.openxmlformats.org/officeDocument/2006/relationships/hyperlink" Target="https://valuationoffice.blog.gov.uk/" TargetMode="External"/><Relationship Id="rId4" Type="http://schemas.openxmlformats.org/officeDocument/2006/relationships/image" Target="../media/image1.png"/><Relationship Id="rId9" Type="http://schemas.openxmlformats.org/officeDocument/2006/relationships/hyperlink" Target="https://x.com/VOAgovuk" TargetMode="External"/></Relationships>
</file>

<file path=ppt/slides/_rels/slide5.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mailto:voamediaenquiries@voa.gov.uk"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8" Type="http://schemas.openxmlformats.org/officeDocument/2006/relationships/hyperlink" Target="https://www.gov.uk/find-business-rates" TargetMode="External"/><Relationship Id="rId3" Type="http://schemas.openxmlformats.org/officeDocument/2006/relationships/image" Target="../media/image1.png"/><Relationship Id="rId7" Type="http://schemas.openxmlformats.org/officeDocument/2006/relationships/hyperlink" Target="https://www.gov.uk/business-rates-valuation-account" TargetMode="Externa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gov.uk/guidance/help-with-the-2026-business-rates-revaluation" TargetMode="Externa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em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D3EB-83DC-B45E-6634-352D974D6B0F}"/>
              </a:ext>
            </a:extLst>
          </p:cNvPr>
          <p:cNvSpPr>
            <a:spLocks noGrp="1" noRot="1" noMove="1" noResize="1" noEditPoints="1" noAdjustHandles="1" noChangeArrowheads="1" noChangeShapeType="1"/>
          </p:cNvSpPr>
          <p:nvPr>
            <p:ph type="ctrTitle"/>
          </p:nvPr>
        </p:nvSpPr>
        <p:spPr/>
        <p:txBody>
          <a:bodyPr/>
          <a:lstStyle/>
          <a:p>
            <a:r>
              <a:rPr lang="en-GB" dirty="0"/>
              <a:t>2026 Revaluation</a:t>
            </a:r>
          </a:p>
        </p:txBody>
      </p:sp>
      <p:sp>
        <p:nvSpPr>
          <p:cNvPr id="3" name="Subtitle 2">
            <a:extLst>
              <a:ext uri="{FF2B5EF4-FFF2-40B4-BE49-F238E27FC236}">
                <a16:creationId xmlns:a16="http://schemas.microsoft.com/office/drawing/2014/main" id="{DF7E4086-7469-59D8-FE78-FA4EC37B80A2}"/>
              </a:ext>
            </a:extLst>
          </p:cNvPr>
          <p:cNvSpPr>
            <a:spLocks noGrp="1" noRot="1" noMove="1" noResize="1" noEditPoints="1" noAdjustHandles="1" noChangeArrowheads="1" noChangeShapeType="1"/>
          </p:cNvSpPr>
          <p:nvPr>
            <p:ph type="subTitle" idx="1"/>
          </p:nvPr>
        </p:nvSpPr>
        <p:spPr>
          <a:xfrm>
            <a:off x="783772" y="3602038"/>
            <a:ext cx="4220935" cy="1655762"/>
          </a:xfrm>
        </p:spPr>
        <p:txBody>
          <a:bodyPr/>
          <a:lstStyle/>
          <a:p>
            <a:pPr>
              <a:lnSpc>
                <a:spcPct val="100000"/>
              </a:lnSpc>
            </a:pPr>
            <a:r>
              <a:rPr lang="en-GB" dirty="0"/>
              <a:t>Local authority communications toolkit</a:t>
            </a:r>
          </a:p>
        </p:txBody>
      </p:sp>
      <p:sp>
        <p:nvSpPr>
          <p:cNvPr id="5" name="Rectangle 4">
            <a:extLst>
              <a:ext uri="{FF2B5EF4-FFF2-40B4-BE49-F238E27FC236}">
                <a16:creationId xmlns:a16="http://schemas.microsoft.com/office/drawing/2014/main" id="{2AF03444-76C8-485E-822D-A1093110E067}"/>
              </a:ext>
            </a:extLst>
          </p:cNvPr>
          <p:cNvSpPr>
            <a:spLocks noGrp="1" noRot="1" noMove="1" noResize="1" noEditPoints="1" noAdjustHandles="1" noChangeArrowheads="1" noChangeShapeType="1"/>
          </p:cNvSpPr>
          <p:nvPr/>
        </p:nvSpPr>
        <p:spPr>
          <a:xfrm>
            <a:off x="302077" y="6221185"/>
            <a:ext cx="3714751" cy="3184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4BFC98A-744F-063F-3FB5-2F6DBDB5E2C3}"/>
              </a:ext>
            </a:extLst>
          </p:cNvPr>
          <p:cNvSpPr>
            <a:spLocks noGrp="1" noRot="1" noMove="1" noResize="1" noEditPoints="1" noAdjustHandles="1" noChangeArrowheads="1" noChangeShapeType="1"/>
          </p:cNvSpPr>
          <p:nvPr/>
        </p:nvSpPr>
        <p:spPr>
          <a:xfrm>
            <a:off x="4016829" y="6221184"/>
            <a:ext cx="783771" cy="31840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black background with white text&#10;&#10;AI-generated content may be incorrect.">
            <a:extLst>
              <a:ext uri="{FF2B5EF4-FFF2-40B4-BE49-F238E27FC236}">
                <a16:creationId xmlns:a16="http://schemas.microsoft.com/office/drawing/2014/main" id="{6125F305-C410-1C2A-4216-B195166ED98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704849" y="685710"/>
            <a:ext cx="2735036" cy="436653"/>
          </a:xfrm>
          <a:prstGeom prst="rect">
            <a:avLst/>
          </a:prstGeom>
        </p:spPr>
      </p:pic>
    </p:spTree>
    <p:extLst>
      <p:ext uri="{BB962C8B-B14F-4D97-AF65-F5344CB8AC3E}">
        <p14:creationId xmlns:p14="http://schemas.microsoft.com/office/powerpoint/2010/main" val="292922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ity next to the water&#10;&#10;AI-generated content may be incorrect.">
            <a:extLst>
              <a:ext uri="{FF2B5EF4-FFF2-40B4-BE49-F238E27FC236}">
                <a16:creationId xmlns:a16="http://schemas.microsoft.com/office/drawing/2014/main" id="{D9318731-C963-622D-0DB6-17192EA5452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11141" y="216600"/>
            <a:ext cx="4435929" cy="6424800"/>
          </a:xfrm>
          <a:prstGeom prst="rect">
            <a:avLst/>
          </a:prstGeom>
        </p:spPr>
      </p:pic>
      <p:pic>
        <p:nvPicPr>
          <p:cNvPr id="17" name="Picture 16" descr="A black rectangle with a blue and white stripe&#10;&#10;AI-generated content may be incorrect.">
            <a:extLst>
              <a:ext uri="{FF2B5EF4-FFF2-40B4-BE49-F238E27FC236}">
                <a16:creationId xmlns:a16="http://schemas.microsoft.com/office/drawing/2014/main" id="{90CD8643-9AB4-570E-146E-D567C01F13A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EFA160-8BA7-4BAE-03F5-CDCB61DCCE08}"/>
              </a:ext>
            </a:extLst>
          </p:cNvPr>
          <p:cNvSpPr>
            <a:spLocks noGrp="1"/>
          </p:cNvSpPr>
          <p:nvPr>
            <p:ph type="title"/>
          </p:nvPr>
        </p:nvSpPr>
        <p:spPr>
          <a:xfrm>
            <a:off x="429985" y="724353"/>
            <a:ext cx="5962651" cy="1325563"/>
          </a:xfrm>
        </p:spPr>
        <p:txBody>
          <a:bodyPr/>
          <a:lstStyle/>
          <a:p>
            <a:r>
              <a:rPr lang="en-GB"/>
              <a:t>What is a revaluation?</a:t>
            </a:r>
          </a:p>
        </p:txBody>
      </p:sp>
      <p:sp>
        <p:nvSpPr>
          <p:cNvPr id="14" name="Content Placeholder 13">
            <a:extLst>
              <a:ext uri="{FF2B5EF4-FFF2-40B4-BE49-F238E27FC236}">
                <a16:creationId xmlns:a16="http://schemas.microsoft.com/office/drawing/2014/main" id="{B5FD0C8C-631C-462E-AE26-4EE6CE8DF085}"/>
              </a:ext>
            </a:extLst>
          </p:cNvPr>
          <p:cNvSpPr>
            <a:spLocks noGrp="1"/>
          </p:cNvSpPr>
          <p:nvPr>
            <p:ph idx="1"/>
          </p:nvPr>
        </p:nvSpPr>
        <p:spPr>
          <a:xfrm>
            <a:off x="429986" y="2274660"/>
            <a:ext cx="6150428" cy="4460876"/>
          </a:xfrm>
        </p:spPr>
        <p:txBody>
          <a:bodyPr>
            <a:normAutofit/>
          </a:bodyPr>
          <a:lstStyle/>
          <a:p>
            <a:pPr marL="0" lvl="0" indent="0">
              <a:lnSpc>
                <a:spcPct val="110000"/>
              </a:lnSpc>
              <a:buNone/>
            </a:pPr>
            <a:r>
              <a:rPr lang="en-GB" sz="1800"/>
              <a:t>Every three years the Valuation Office Agency </a:t>
            </a:r>
            <a:br>
              <a:rPr lang="en-GB" sz="1800"/>
            </a:br>
            <a:r>
              <a:rPr lang="en-GB" sz="1800"/>
              <a:t>updates the rateable values of </a:t>
            </a:r>
            <a:r>
              <a:rPr lang="en-GB" sz="1800" b="1"/>
              <a:t>over 2 million commercial properties </a:t>
            </a:r>
            <a:r>
              <a:rPr lang="en-GB" sz="1800"/>
              <a:t>in England and Wales. </a:t>
            </a:r>
          </a:p>
          <a:p>
            <a:pPr marL="0" lvl="0" indent="0">
              <a:lnSpc>
                <a:spcPct val="120000"/>
              </a:lnSpc>
              <a:buNone/>
            </a:pPr>
            <a:r>
              <a:rPr lang="en-GB" sz="1400"/>
              <a:t>This process reflects changes in the market and is known as a revaluation.</a:t>
            </a:r>
          </a:p>
          <a:p>
            <a:pPr marL="0" lvl="0" indent="0">
              <a:lnSpc>
                <a:spcPct val="120000"/>
              </a:lnSpc>
              <a:buNone/>
            </a:pPr>
            <a:r>
              <a:rPr lang="en-GB" sz="1400"/>
              <a:t>Rateable values are the amount of rent a property could have been let for on a set valuation date. For the 2026 revaluation, that date </a:t>
            </a:r>
            <a:r>
              <a:rPr lang="en-GB" sz="1400" b="1"/>
              <a:t>is 1 April 2024</a:t>
            </a:r>
            <a:r>
              <a:rPr lang="en-GB" sz="1400"/>
              <a:t>. A rateable value isn’t necessarily the same as the amount of rent paid for a property or the level of business rates that it might be liable for.</a:t>
            </a:r>
          </a:p>
          <a:p>
            <a:pPr marL="0" indent="0">
              <a:lnSpc>
                <a:spcPct val="120000"/>
              </a:lnSpc>
              <a:buNone/>
            </a:pPr>
            <a:r>
              <a:rPr lang="en-GB" sz="1400"/>
              <a:t>Rateable values are used by local authorities to calculate business rates bills.</a:t>
            </a:r>
          </a:p>
          <a:p>
            <a:pPr marL="0" indent="0">
              <a:lnSpc>
                <a:spcPct val="120000"/>
              </a:lnSpc>
              <a:buNone/>
            </a:pPr>
            <a:r>
              <a:rPr lang="en-GB" sz="1400" b="1"/>
              <a:t>The latest revaluation will come into effect from 1 April 2026 with draft valuations due to be published before the end of 2025.</a:t>
            </a:r>
            <a:endParaRPr lang="en-GB" sz="1400" b="1">
              <a:cs typeface="Arial"/>
            </a:endParaRPr>
          </a:p>
          <a:p>
            <a:endParaRPr lang="en-GB"/>
          </a:p>
        </p:txBody>
      </p:sp>
      <p:sp>
        <p:nvSpPr>
          <p:cNvPr id="18" name="Rectangle 17">
            <a:extLst>
              <a:ext uri="{FF2B5EF4-FFF2-40B4-BE49-F238E27FC236}">
                <a16:creationId xmlns:a16="http://schemas.microsoft.com/office/drawing/2014/main" id="{817D85AF-AB92-6FEC-83AE-F1D194099833}"/>
              </a:ext>
            </a:extLst>
          </p:cNvPr>
          <p:cNvSpPr/>
          <p:nvPr/>
        </p:nvSpPr>
        <p:spPr>
          <a:xfrm rot="5400000">
            <a:off x="5494561" y="3269796"/>
            <a:ext cx="3714751" cy="3184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1268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8A3E5-8E2E-B5FD-2691-1DE28F727ED0}"/>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EB39EFB-7B8A-5B67-51A4-4231D5B9D8D2}"/>
              </a:ext>
            </a:extLst>
          </p:cNvPr>
          <p:cNvPicPr>
            <a:picLocks noChangeAspect="1"/>
          </p:cNvPicPr>
          <p:nvPr/>
        </p:nvPicPr>
        <p:blipFill>
          <a:blip r:embed="rId2"/>
          <a:srcRect t="26646" b="26646"/>
          <a:stretch/>
        </p:blipFill>
        <p:spPr>
          <a:xfrm>
            <a:off x="0" y="0"/>
            <a:ext cx="12025993" cy="2808514"/>
          </a:xfrm>
          <a:prstGeom prst="rect">
            <a:avLst/>
          </a:prstGeom>
        </p:spPr>
      </p:pic>
      <p:pic>
        <p:nvPicPr>
          <p:cNvPr id="17" name="Picture 16" descr="A black rectangle with a blue and white stripe&#10;&#10;AI-generated content may be incorrect.">
            <a:extLst>
              <a:ext uri="{FF2B5EF4-FFF2-40B4-BE49-F238E27FC236}">
                <a16:creationId xmlns:a16="http://schemas.microsoft.com/office/drawing/2014/main" id="{C2A3A3E5-8171-CAC5-ED92-4866BC49529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8965" y="0"/>
            <a:ext cx="12206516" cy="6866165"/>
          </a:xfrm>
          <a:prstGeom prst="rect">
            <a:avLst/>
          </a:prstGeom>
        </p:spPr>
      </p:pic>
      <p:sp>
        <p:nvSpPr>
          <p:cNvPr id="7" name="Title 1">
            <a:extLst>
              <a:ext uri="{FF2B5EF4-FFF2-40B4-BE49-F238E27FC236}">
                <a16:creationId xmlns:a16="http://schemas.microsoft.com/office/drawing/2014/main" id="{FE2C5471-0589-AE24-9EAF-563C46CA7EAD}"/>
              </a:ext>
            </a:extLst>
          </p:cNvPr>
          <p:cNvSpPr>
            <a:spLocks noGrp="1" noRot="1" noMove="1" noResize="1" noEditPoints="1" noAdjustHandles="1" noChangeArrowheads="1" noChangeShapeType="1"/>
          </p:cNvSpPr>
          <p:nvPr>
            <p:ph type="title"/>
          </p:nvPr>
        </p:nvSpPr>
        <p:spPr>
          <a:xfrm>
            <a:off x="527957" y="3137274"/>
            <a:ext cx="3627666" cy="1325563"/>
          </a:xfrm>
        </p:spPr>
        <p:txBody>
          <a:bodyPr>
            <a:normAutofit/>
          </a:bodyPr>
          <a:lstStyle/>
          <a:p>
            <a:r>
              <a:rPr lang="en-GB" sz="3600" dirty="0"/>
              <a:t>Key points</a:t>
            </a:r>
          </a:p>
        </p:txBody>
      </p:sp>
      <p:sp>
        <p:nvSpPr>
          <p:cNvPr id="9" name="TextBox 8">
            <a:extLst>
              <a:ext uri="{FF2B5EF4-FFF2-40B4-BE49-F238E27FC236}">
                <a16:creationId xmlns:a16="http://schemas.microsoft.com/office/drawing/2014/main" id="{44A3D636-2DEB-7D55-58D1-6D456DEE710D}"/>
              </a:ext>
            </a:extLst>
          </p:cNvPr>
          <p:cNvSpPr txBox="1"/>
          <p:nvPr/>
        </p:nvSpPr>
        <p:spPr>
          <a:xfrm>
            <a:off x="3933146" y="4148197"/>
            <a:ext cx="3398383" cy="1370119"/>
          </a:xfrm>
          <a:prstGeom prst="rect">
            <a:avLst/>
          </a:prstGeom>
          <a:noFill/>
        </p:spPr>
        <p:txBody>
          <a:bodyPr wrap="square">
            <a:spAutoFit/>
          </a:bodyPr>
          <a:lstStyle/>
          <a:p>
            <a:pPr marL="0" lvl="0" indent="0">
              <a:lnSpc>
                <a:spcPct val="120000"/>
              </a:lnSpc>
              <a:buNone/>
            </a:pPr>
            <a:r>
              <a:rPr lang="en-GB" sz="1400">
                <a:latin typeface="Arial" panose="020B0604020202020204" pitchFamily="34" charset="0"/>
                <a:cs typeface="Arial" panose="020B0604020202020204" pitchFamily="34" charset="0"/>
              </a:rPr>
              <a:t>Revaluation affects commercial properties including shops, pubs, offices and warehouses, but also includes other properties not used as a home, including beach huts and stables.</a:t>
            </a:r>
          </a:p>
        </p:txBody>
      </p:sp>
      <p:sp>
        <p:nvSpPr>
          <p:cNvPr id="10" name="TextBox 9">
            <a:extLst>
              <a:ext uri="{FF2B5EF4-FFF2-40B4-BE49-F238E27FC236}">
                <a16:creationId xmlns:a16="http://schemas.microsoft.com/office/drawing/2014/main" id="{CFFAD2B8-10DC-68EC-D69B-AA56E721D8F8}"/>
              </a:ext>
            </a:extLst>
          </p:cNvPr>
          <p:cNvSpPr txBox="1"/>
          <p:nvPr/>
        </p:nvSpPr>
        <p:spPr>
          <a:xfrm>
            <a:off x="7903369" y="4148197"/>
            <a:ext cx="3496354" cy="853054"/>
          </a:xfrm>
          <a:prstGeom prst="rect">
            <a:avLst/>
          </a:prstGeom>
          <a:noFill/>
        </p:spPr>
        <p:txBody>
          <a:bodyPr wrap="square">
            <a:spAutoFit/>
          </a:bodyPr>
          <a:lstStyle/>
          <a:p>
            <a:pPr marL="0" lvl="0" indent="0">
              <a:lnSpc>
                <a:spcPct val="120000"/>
              </a:lnSpc>
              <a:buNone/>
            </a:pPr>
            <a:r>
              <a:rPr lang="en-GB" sz="1400">
                <a:latin typeface="Arial" panose="020B0604020202020204" pitchFamily="34" charset="0"/>
                <a:cs typeface="Arial" panose="020B0604020202020204" pitchFamily="34" charset="0"/>
              </a:rPr>
              <a:t>Regular revaluations mean that the most up-to-date information is used to calculate business rates bills.</a:t>
            </a:r>
          </a:p>
        </p:txBody>
      </p:sp>
      <p:pic>
        <p:nvPicPr>
          <p:cNvPr id="12" name="Picture 11" descr="A blue square with a blue and green square with a white arrow and a blue square with squares and squares&#10;&#10;AI-generated content may be incorrect.">
            <a:extLst>
              <a:ext uri="{FF2B5EF4-FFF2-40B4-BE49-F238E27FC236}">
                <a16:creationId xmlns:a16="http://schemas.microsoft.com/office/drawing/2014/main" id="{1D153D4B-71B1-2548-BBB9-40BAF72EDC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835" y="3200400"/>
            <a:ext cx="930729" cy="930729"/>
          </a:xfrm>
          <a:prstGeom prst="rect">
            <a:avLst/>
          </a:prstGeom>
        </p:spPr>
      </p:pic>
      <p:pic>
        <p:nvPicPr>
          <p:cNvPr id="15" name="Picture 14" descr="A blue square with a white and green building&#10;&#10;AI-generated content may be incorrect.">
            <a:extLst>
              <a:ext uri="{FF2B5EF4-FFF2-40B4-BE49-F238E27FC236}">
                <a16:creationId xmlns:a16="http://schemas.microsoft.com/office/drawing/2014/main" id="{908AD9BF-B384-CEFF-B358-FF62301CA5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6818" y="3200400"/>
            <a:ext cx="930729" cy="930729"/>
          </a:xfrm>
          <a:prstGeom prst="rect">
            <a:avLst/>
          </a:prstGeom>
        </p:spPr>
      </p:pic>
    </p:spTree>
    <p:extLst>
      <p:ext uri="{BB962C8B-B14F-4D97-AF65-F5344CB8AC3E}">
        <p14:creationId xmlns:p14="http://schemas.microsoft.com/office/powerpoint/2010/main" val="93246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building&#10;&#10;AI-generated content may be incorrect.">
            <a:extLst>
              <a:ext uri="{FF2B5EF4-FFF2-40B4-BE49-F238E27FC236}">
                <a16:creationId xmlns:a16="http://schemas.microsoft.com/office/drawing/2014/main" id="{F0D4352F-DAD7-DD83-83FE-8D1509B96A2B}"/>
              </a:ext>
            </a:extLst>
          </p:cNvPr>
          <p:cNvPicPr>
            <a:picLocks noChangeAspect="1"/>
          </p:cNvPicPr>
          <p:nvPr/>
        </p:nvPicPr>
        <p:blipFill>
          <a:blip r:embed="rId2"/>
          <a:srcRect l="31101" t="2888" r="2607" b="8839"/>
          <a:stretch/>
        </p:blipFill>
        <p:spPr>
          <a:xfrm>
            <a:off x="231319" y="210574"/>
            <a:ext cx="7251029" cy="6436851"/>
          </a:xfrm>
          <a:prstGeom prst="rect">
            <a:avLst/>
          </a:prstGeom>
        </p:spPr>
      </p:pic>
      <p:pic>
        <p:nvPicPr>
          <p:cNvPr id="5" name="Picture 4" descr="A blue and black rectangle&#10;&#10;AI-generated content may be incorrect.">
            <a:extLst>
              <a:ext uri="{FF2B5EF4-FFF2-40B4-BE49-F238E27FC236}">
                <a16:creationId xmlns:a16="http://schemas.microsoft.com/office/drawing/2014/main" id="{D7E7D164-151D-DABA-448F-D7D77781573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flipV="1">
            <a:off x="3404156" y="26280"/>
            <a:ext cx="8556525" cy="6839883"/>
          </a:xfrm>
          <a:prstGeom prst="rect">
            <a:avLst/>
          </a:prstGeom>
        </p:spPr>
      </p:pic>
      <p:pic>
        <p:nvPicPr>
          <p:cNvPr id="8" name="Picture 7" descr="A black rectangle with a blue and white stripe&#10;&#10;AI-generated content may be incorrect.">
            <a:extLst>
              <a:ext uri="{FF2B5EF4-FFF2-40B4-BE49-F238E27FC236}">
                <a16:creationId xmlns:a16="http://schemas.microsoft.com/office/drawing/2014/main" id="{B059E585-AFE9-C488-49B7-629F9963F745}"/>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grpSp>
        <p:nvGrpSpPr>
          <p:cNvPr id="24" name="Group 23">
            <a:extLst>
              <a:ext uri="{FF2B5EF4-FFF2-40B4-BE49-F238E27FC236}">
                <a16:creationId xmlns:a16="http://schemas.microsoft.com/office/drawing/2014/main" id="{CE9E522D-AEB2-A6DF-18D2-A675EA1A695C}"/>
              </a:ext>
            </a:extLst>
          </p:cNvPr>
          <p:cNvGrpSpPr/>
          <p:nvPr/>
        </p:nvGrpSpPr>
        <p:grpSpPr>
          <a:xfrm>
            <a:off x="843394" y="2821700"/>
            <a:ext cx="5716040" cy="2942294"/>
            <a:chOff x="753586" y="698980"/>
            <a:chExt cx="5716040" cy="2942294"/>
          </a:xfrm>
        </p:grpSpPr>
        <p:sp>
          <p:nvSpPr>
            <p:cNvPr id="11" name="Rectangle 10">
              <a:extLst>
                <a:ext uri="{FF2B5EF4-FFF2-40B4-BE49-F238E27FC236}">
                  <a16:creationId xmlns:a16="http://schemas.microsoft.com/office/drawing/2014/main" id="{6B026BEB-7EFB-4CC2-3275-7E830ECE255C}"/>
                </a:ext>
              </a:extLst>
            </p:cNvPr>
            <p:cNvSpPr/>
            <p:nvPr/>
          </p:nvSpPr>
          <p:spPr>
            <a:xfrm>
              <a:off x="753587" y="698980"/>
              <a:ext cx="5327224" cy="5925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238C41B-03BC-B2D2-ADDD-E8EB50CD3EB0}"/>
                </a:ext>
              </a:extLst>
            </p:cNvPr>
            <p:cNvSpPr>
              <a:spLocks noGrp="1" noRot="1" noMove="1" noResize="1" noEditPoints="1" noAdjustHandles="1" noChangeArrowheads="1" noChangeShapeType="1"/>
            </p:cNvSpPr>
            <p:nvPr/>
          </p:nvSpPr>
          <p:spPr>
            <a:xfrm>
              <a:off x="753586" y="1183825"/>
              <a:ext cx="5716040" cy="5925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51E0387-F3F8-BA50-4286-047EFD7AFB24}"/>
                </a:ext>
              </a:extLst>
            </p:cNvPr>
            <p:cNvSpPr/>
            <p:nvPr/>
          </p:nvSpPr>
          <p:spPr>
            <a:xfrm>
              <a:off x="762112" y="1664045"/>
              <a:ext cx="5707513" cy="5925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232BADD-3E5A-BB8D-AC41-834273F5297A}"/>
                </a:ext>
              </a:extLst>
            </p:cNvPr>
            <p:cNvSpPr/>
            <p:nvPr/>
          </p:nvSpPr>
          <p:spPr>
            <a:xfrm>
              <a:off x="762112" y="2118021"/>
              <a:ext cx="4846752" cy="5925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4549E3C-0CC8-8C46-7D0F-9CFD904330C0}"/>
                </a:ext>
              </a:extLst>
            </p:cNvPr>
            <p:cNvSpPr/>
            <p:nvPr/>
          </p:nvSpPr>
          <p:spPr>
            <a:xfrm>
              <a:off x="762112" y="2562046"/>
              <a:ext cx="5205981" cy="5925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73AC6AE-0D9F-22DB-8598-5D11993AD541}"/>
                </a:ext>
              </a:extLst>
            </p:cNvPr>
            <p:cNvSpPr/>
            <p:nvPr/>
          </p:nvSpPr>
          <p:spPr>
            <a:xfrm>
              <a:off x="762112" y="3048678"/>
              <a:ext cx="5318698" cy="5925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B48AE41-8689-6B33-25CB-4D221DC40527}"/>
                </a:ext>
              </a:extLst>
            </p:cNvPr>
            <p:cNvSpPr txBox="1">
              <a:spLocks noGrp="1" noRot="1" noMove="1" noResize="1" noEditPoints="1" noAdjustHandles="1" noChangeArrowheads="1" noChangeShapeType="1"/>
            </p:cNvSpPr>
            <p:nvPr/>
          </p:nvSpPr>
          <p:spPr>
            <a:xfrm>
              <a:off x="944448" y="731467"/>
              <a:ext cx="5476194" cy="2882264"/>
            </a:xfrm>
            <a:prstGeom prst="rect">
              <a:avLst/>
            </a:prstGeom>
            <a:noFill/>
          </p:spPr>
          <p:txBody>
            <a:bodyPr wrap="square">
              <a:spAutoFit/>
            </a:bodyPr>
            <a:lstStyle/>
            <a:p>
              <a:pPr marL="0" lvl="0" indent="0">
                <a:lnSpc>
                  <a:spcPct val="150000"/>
                </a:lnSpc>
                <a:buNone/>
              </a:pPr>
              <a:r>
                <a:rPr lang="en-GB" sz="2000" b="1" dirty="0">
                  <a:solidFill>
                    <a:schemeClr val="bg1"/>
                  </a:solidFill>
                  <a:latin typeface="Arial" panose="020B0604020202020204" pitchFamily="34" charset="0"/>
                  <a:cs typeface="Arial" panose="020B0604020202020204" pitchFamily="34" charset="0"/>
                </a:rPr>
                <a:t>We use direct to customer messaging, social media and other communications to let ratepayers know revaluation is coming and what actions they need to take.</a:t>
              </a:r>
            </a:p>
            <a:p>
              <a:pPr marL="0" lvl="0" indent="0">
                <a:lnSpc>
                  <a:spcPct val="150000"/>
                </a:lnSpc>
                <a:buNone/>
              </a:pPr>
              <a:r>
                <a:rPr lang="en-GB" sz="2000" b="1" dirty="0">
                  <a:solidFill>
                    <a:schemeClr val="bg1"/>
                  </a:solidFill>
                  <a:latin typeface="Arial" panose="020B0604020202020204" pitchFamily="34" charset="0"/>
                  <a:cs typeface="Arial" panose="020B0604020202020204" pitchFamily="34" charset="0"/>
                </a:rPr>
                <a:t>We are also working with partners and stakeholders to help expand our reach.</a:t>
              </a:r>
            </a:p>
          </p:txBody>
        </p:sp>
      </p:grpSp>
      <p:sp>
        <p:nvSpPr>
          <p:cNvPr id="23" name="Title 1">
            <a:extLst>
              <a:ext uri="{FF2B5EF4-FFF2-40B4-BE49-F238E27FC236}">
                <a16:creationId xmlns:a16="http://schemas.microsoft.com/office/drawing/2014/main" id="{91868FFF-D58F-0F95-0D61-7C32BE96A9ED}"/>
              </a:ext>
            </a:extLst>
          </p:cNvPr>
          <p:cNvSpPr>
            <a:spLocks noGrp="1" noRot="1" noMove="1" noResize="1" noEditPoints="1" noAdjustHandles="1" noChangeArrowheads="1" noChangeShapeType="1"/>
          </p:cNvSpPr>
          <p:nvPr>
            <p:ph type="title"/>
          </p:nvPr>
        </p:nvSpPr>
        <p:spPr>
          <a:xfrm>
            <a:off x="6329577" y="842888"/>
            <a:ext cx="4240340" cy="1325563"/>
          </a:xfrm>
        </p:spPr>
        <p:txBody>
          <a:bodyPr>
            <a:normAutofit/>
          </a:bodyPr>
          <a:lstStyle/>
          <a:p>
            <a:r>
              <a:rPr lang="en-GB" sz="3600" dirty="0"/>
              <a:t>Communicating with ratepayers</a:t>
            </a:r>
          </a:p>
        </p:txBody>
      </p:sp>
      <p:sp>
        <p:nvSpPr>
          <p:cNvPr id="25" name="TextBox 24">
            <a:extLst>
              <a:ext uri="{FF2B5EF4-FFF2-40B4-BE49-F238E27FC236}">
                <a16:creationId xmlns:a16="http://schemas.microsoft.com/office/drawing/2014/main" id="{4A05B213-117D-73B5-35E3-C3A4C7556EE8}"/>
              </a:ext>
            </a:extLst>
          </p:cNvPr>
          <p:cNvSpPr txBox="1">
            <a:spLocks noGrp="1" noRot="1" noMove="1" noResize="1" noEditPoints="1" noAdjustHandles="1" noChangeArrowheads="1" noChangeShapeType="1"/>
          </p:cNvSpPr>
          <p:nvPr/>
        </p:nvSpPr>
        <p:spPr>
          <a:xfrm>
            <a:off x="7230141" y="2692302"/>
            <a:ext cx="4240340" cy="2653868"/>
          </a:xfrm>
          <a:prstGeom prst="rect">
            <a:avLst/>
          </a:prstGeom>
          <a:noFill/>
        </p:spPr>
        <p:txBody>
          <a:bodyPr wrap="square">
            <a:spAutoFit/>
          </a:bodyPr>
          <a:lstStyle/>
          <a:p>
            <a:pPr marL="0" lvl="0" indent="0">
              <a:lnSpc>
                <a:spcPct val="120000"/>
              </a:lnSpc>
              <a:buNone/>
            </a:pPr>
            <a:r>
              <a:rPr lang="en-GB" sz="1400" b="1" dirty="0">
                <a:latin typeface="Arial" panose="020B0604020202020204" pitchFamily="34" charset="0"/>
                <a:cs typeface="Arial" panose="020B0604020202020204" pitchFamily="34" charset="0"/>
              </a:rPr>
              <a:t>Our channels</a:t>
            </a:r>
          </a:p>
          <a:p>
            <a:pPr marL="0" lvl="0" indent="0">
              <a:lnSpc>
                <a:spcPct val="120000"/>
              </a:lnSpc>
              <a:buNone/>
            </a:pPr>
            <a:r>
              <a:rPr lang="en-GB" sz="1400" dirty="0">
                <a:latin typeface="Arial" panose="020B0604020202020204" pitchFamily="34" charset="0"/>
                <a:cs typeface="Arial" panose="020B0604020202020204" pitchFamily="34" charset="0"/>
              </a:rPr>
              <a:t>The </a:t>
            </a:r>
            <a:r>
              <a:rPr lang="en-GB" sz="1400" b="1" dirty="0">
                <a:solidFill>
                  <a:schemeClr val="accent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VOA blog</a:t>
            </a:r>
            <a:r>
              <a:rPr lang="en-GB" sz="1400" dirty="0">
                <a:latin typeface="Arial" panose="020B0604020202020204" pitchFamily="34" charset="0"/>
                <a:cs typeface="Arial" panose="020B0604020202020204" pitchFamily="34" charset="0"/>
              </a:rPr>
              <a:t> includes content on how business rates work and how we value properties.</a:t>
            </a:r>
          </a:p>
          <a:p>
            <a:pPr marL="0" lvl="0" indent="0">
              <a:lnSpc>
                <a:spcPct val="120000"/>
              </a:lnSpc>
              <a:buNone/>
            </a:pPr>
            <a:endParaRPr lang="en-GB" sz="1400" dirty="0">
              <a:latin typeface="Arial" panose="020B0604020202020204" pitchFamily="34" charset="0"/>
              <a:cs typeface="Arial" panose="020B0604020202020204" pitchFamily="34" charset="0"/>
            </a:endParaRPr>
          </a:p>
          <a:p>
            <a:pPr marL="0" lvl="0" indent="0">
              <a:lnSpc>
                <a:spcPct val="120000"/>
              </a:lnSpc>
              <a:buNone/>
            </a:pPr>
            <a:r>
              <a:rPr lang="en-GB" sz="1400" dirty="0">
                <a:latin typeface="Arial" panose="020B0604020202020204" pitchFamily="34" charset="0"/>
                <a:cs typeface="Arial" panose="020B0604020202020204" pitchFamily="34" charset="0"/>
              </a:rPr>
              <a:t>The </a:t>
            </a:r>
            <a:r>
              <a:rPr lang="en-GB" sz="1400" b="1" dirty="0">
                <a:solidFill>
                  <a:schemeClr val="accent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YouTube channel</a:t>
            </a:r>
            <a:r>
              <a:rPr lang="en-GB" sz="1400" dirty="0">
                <a:latin typeface="Arial" panose="020B0604020202020204" pitchFamily="34" charset="0"/>
                <a:cs typeface="Arial" panose="020B0604020202020204" pitchFamily="34" charset="0"/>
              </a:rPr>
              <a:t> includes videos on common business rates queries, processes for customers and choosing a business rates agent. </a:t>
            </a:r>
          </a:p>
          <a:p>
            <a:pPr marL="0" lvl="0" indent="0">
              <a:lnSpc>
                <a:spcPct val="120000"/>
              </a:lnSpc>
              <a:buNone/>
            </a:pPr>
            <a:endParaRPr lang="en-GB" sz="1400" dirty="0">
              <a:latin typeface="Arial" panose="020B0604020202020204" pitchFamily="34" charset="0"/>
              <a:cs typeface="Arial" panose="020B0604020202020204" pitchFamily="34" charset="0"/>
            </a:endParaRPr>
          </a:p>
          <a:p>
            <a:pPr marL="0" lvl="0" indent="0">
              <a:lnSpc>
                <a:spcPct val="120000"/>
              </a:lnSpc>
              <a:buNone/>
            </a:pPr>
            <a:r>
              <a:rPr lang="en-GB" sz="1400" dirty="0">
                <a:latin typeface="Arial" panose="020B0604020202020204" pitchFamily="34" charset="0"/>
                <a:cs typeface="Arial" panose="020B0604020202020204" pitchFamily="34" charset="0"/>
              </a:rPr>
              <a:t>We also share messages for customers through </a:t>
            </a:r>
            <a:r>
              <a:rPr lang="en-GB" sz="1400" b="1" dirty="0">
                <a:solidFill>
                  <a:schemeClr val="accent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LinkedIn</a:t>
            </a:r>
            <a:r>
              <a:rPr lang="en-GB" sz="1400" dirty="0">
                <a:latin typeface="Arial" panose="020B0604020202020204" pitchFamily="34" charset="0"/>
                <a:cs typeface="Arial" panose="020B0604020202020204" pitchFamily="34" charset="0"/>
              </a:rPr>
              <a:t>, </a:t>
            </a:r>
            <a:r>
              <a:rPr lang="en-GB" sz="1400" b="1" dirty="0">
                <a:solidFill>
                  <a:schemeClr val="accent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Facebook</a:t>
            </a:r>
            <a:r>
              <a:rPr lang="en-GB" sz="1400" dirty="0">
                <a:latin typeface="Arial" panose="020B0604020202020204" pitchFamily="34" charset="0"/>
                <a:cs typeface="Arial" panose="020B0604020202020204" pitchFamily="34" charset="0"/>
              </a:rPr>
              <a:t> and </a:t>
            </a:r>
            <a:r>
              <a:rPr lang="en-GB" sz="1400" b="1" dirty="0">
                <a:solidFill>
                  <a:schemeClr val="accent2"/>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X</a:t>
            </a:r>
            <a:r>
              <a:rPr lang="en-GB"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98357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rectangle&#10;&#10;AI-generated content may be incorrect.">
            <a:extLst>
              <a:ext uri="{FF2B5EF4-FFF2-40B4-BE49-F238E27FC236}">
                <a16:creationId xmlns:a16="http://schemas.microsoft.com/office/drawing/2014/main" id="{50BA798F-6700-7832-4226-24216B754928}"/>
              </a:ext>
            </a:extLst>
          </p:cNvPr>
          <p:cNvPicPr>
            <a:picLocks noChangeAspect="1"/>
          </p:cNvPicPr>
          <p:nvPr/>
        </p:nvPicPr>
        <p:blipFill>
          <a:blip r:embed="rId2" cstate="email">
            <a:extLst>
              <a:ext uri="{28A0092B-C50C-407E-A947-70E740481C1C}">
                <a14:useLocalDpi xmlns:a14="http://schemas.microsoft.com/office/drawing/2010/main"/>
              </a:ext>
            </a:extLst>
          </a:blip>
          <a:srcRect r="-2"/>
          <a:stretch/>
        </p:blipFill>
        <p:spPr>
          <a:xfrm>
            <a:off x="4139293" y="163286"/>
            <a:ext cx="8052706" cy="6572250"/>
          </a:xfrm>
          <a:prstGeom prst="rect">
            <a:avLst/>
          </a:prstGeom>
        </p:spPr>
      </p:pic>
      <p:pic>
        <p:nvPicPr>
          <p:cNvPr id="6" name="Picture 5" descr="A black rectangle with a blue and white stripe&#10;&#10;AI-generated content may be incorrect.">
            <a:extLst>
              <a:ext uri="{FF2B5EF4-FFF2-40B4-BE49-F238E27FC236}">
                <a16:creationId xmlns:a16="http://schemas.microsoft.com/office/drawing/2014/main" id="{CF96D415-9034-DCE2-2B27-FC70BA6979F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EC6E3CCF-3CCF-80FE-5D66-BE7EC82EBB64}"/>
              </a:ext>
            </a:extLst>
          </p:cNvPr>
          <p:cNvSpPr>
            <a:spLocks noGrp="1" noRot="1" noMove="1" noResize="1" noEditPoints="1" noAdjustHandles="1" noChangeArrowheads="1" noChangeShapeType="1"/>
          </p:cNvSpPr>
          <p:nvPr>
            <p:ph type="title"/>
          </p:nvPr>
        </p:nvSpPr>
        <p:spPr>
          <a:xfrm>
            <a:off x="497504" y="765000"/>
            <a:ext cx="5763126" cy="1388609"/>
          </a:xfrm>
        </p:spPr>
        <p:txBody>
          <a:bodyPr/>
          <a:lstStyle/>
          <a:p>
            <a:r>
              <a:rPr lang="en-GB" dirty="0"/>
              <a:t>How you can help</a:t>
            </a:r>
          </a:p>
        </p:txBody>
      </p:sp>
      <p:sp>
        <p:nvSpPr>
          <p:cNvPr id="8" name="TextBox 7">
            <a:extLst>
              <a:ext uri="{FF2B5EF4-FFF2-40B4-BE49-F238E27FC236}">
                <a16:creationId xmlns:a16="http://schemas.microsoft.com/office/drawing/2014/main" id="{D241C9B1-5EF2-4063-0641-74348D101E4E}"/>
              </a:ext>
            </a:extLst>
          </p:cNvPr>
          <p:cNvSpPr txBox="1">
            <a:spLocks noGrp="1" noRot="1" noMove="1" noResize="1" noEditPoints="1" noAdjustHandles="1" noChangeArrowheads="1" noChangeShapeType="1"/>
          </p:cNvSpPr>
          <p:nvPr/>
        </p:nvSpPr>
        <p:spPr>
          <a:xfrm>
            <a:off x="429985" y="2406552"/>
            <a:ext cx="4240340" cy="1885196"/>
          </a:xfrm>
          <a:prstGeom prst="rect">
            <a:avLst/>
          </a:prstGeom>
          <a:noFill/>
        </p:spPr>
        <p:txBody>
          <a:bodyPr wrap="square" lIns="91440" tIns="45720" rIns="91440" bIns="45720" anchor="t">
            <a:spAutoFit/>
          </a:bodyPr>
          <a:lstStyle/>
          <a:p>
            <a:pPr marL="0" lvl="0" indent="0">
              <a:lnSpc>
                <a:spcPct val="120000"/>
              </a:lnSpc>
              <a:buNone/>
            </a:pPr>
            <a:r>
              <a:rPr lang="en-GB" sz="1400" dirty="0">
                <a:latin typeface="Arial"/>
                <a:cs typeface="Arial"/>
              </a:rPr>
              <a:t>We want to work with local authorities to help reach our customers, making them aware of changes and helping them find the information they need. </a:t>
            </a:r>
          </a:p>
          <a:p>
            <a:pPr>
              <a:lnSpc>
                <a:spcPct val="120000"/>
              </a:lnSpc>
            </a:pPr>
            <a:endParaRPr lang="en-GB" sz="1400" dirty="0">
              <a:latin typeface="Arial"/>
              <a:cs typeface="Arial"/>
            </a:endParaRPr>
          </a:p>
          <a:p>
            <a:pPr>
              <a:lnSpc>
                <a:spcPct val="120000"/>
              </a:lnSpc>
            </a:pPr>
            <a:r>
              <a:rPr lang="en-GB" sz="1400" dirty="0">
                <a:latin typeface="Arial"/>
                <a:cs typeface="Arial"/>
              </a:rPr>
              <a:t>We’ve produced a full external communications toolkit with content to help get the message out to ratepayers in your area. This includes:</a:t>
            </a:r>
            <a:endParaRPr lang="en-GB" dirty="0"/>
          </a:p>
        </p:txBody>
      </p:sp>
      <p:sp>
        <p:nvSpPr>
          <p:cNvPr id="10" name="TextBox 9">
            <a:extLst>
              <a:ext uri="{FF2B5EF4-FFF2-40B4-BE49-F238E27FC236}">
                <a16:creationId xmlns:a16="http://schemas.microsoft.com/office/drawing/2014/main" id="{6DFE35A5-7DBF-A1A0-E9C8-091C1F403A9F}"/>
              </a:ext>
            </a:extLst>
          </p:cNvPr>
          <p:cNvSpPr txBox="1">
            <a:spLocks noGrp="1" noRot="1" noMove="1" noResize="1" noEditPoints="1" noAdjustHandles="1" noChangeArrowheads="1" noChangeShapeType="1"/>
          </p:cNvSpPr>
          <p:nvPr/>
        </p:nvSpPr>
        <p:spPr>
          <a:xfrm>
            <a:off x="772887" y="4641459"/>
            <a:ext cx="1847851" cy="523220"/>
          </a:xfrm>
          <a:prstGeom prst="rect">
            <a:avLst/>
          </a:prstGeom>
          <a:noFill/>
        </p:spPr>
        <p:txBody>
          <a:bodyPr wrap="square">
            <a:spAutoFit/>
          </a:bodyPr>
          <a:lstStyle/>
          <a:p>
            <a:r>
              <a:rPr lang="en-GB" sz="1400" dirty="0"/>
              <a:t>Website content including FAQs</a:t>
            </a:r>
          </a:p>
        </p:txBody>
      </p:sp>
      <p:sp>
        <p:nvSpPr>
          <p:cNvPr id="11" name="TextBox 10">
            <a:extLst>
              <a:ext uri="{FF2B5EF4-FFF2-40B4-BE49-F238E27FC236}">
                <a16:creationId xmlns:a16="http://schemas.microsoft.com/office/drawing/2014/main" id="{2F8DEF4D-5B47-400B-EE04-F33DFD526304}"/>
              </a:ext>
            </a:extLst>
          </p:cNvPr>
          <p:cNvSpPr txBox="1">
            <a:spLocks noGrp="1" noRot="1" noMove="1" noResize="1" noEditPoints="1" noAdjustHandles="1" noChangeArrowheads="1" noChangeShapeType="1"/>
          </p:cNvSpPr>
          <p:nvPr/>
        </p:nvSpPr>
        <p:spPr>
          <a:xfrm>
            <a:off x="2691491" y="4641459"/>
            <a:ext cx="1847851" cy="523220"/>
          </a:xfrm>
          <a:prstGeom prst="rect">
            <a:avLst/>
          </a:prstGeom>
          <a:noFill/>
        </p:spPr>
        <p:txBody>
          <a:bodyPr wrap="square">
            <a:spAutoFit/>
          </a:bodyPr>
          <a:lstStyle/>
          <a:p>
            <a:r>
              <a:rPr lang="en-GB" sz="1400" dirty="0"/>
              <a:t>Messaging for business rates bills</a:t>
            </a:r>
          </a:p>
        </p:txBody>
      </p:sp>
      <p:sp>
        <p:nvSpPr>
          <p:cNvPr id="12" name="TextBox 11">
            <a:extLst>
              <a:ext uri="{FF2B5EF4-FFF2-40B4-BE49-F238E27FC236}">
                <a16:creationId xmlns:a16="http://schemas.microsoft.com/office/drawing/2014/main" id="{F9ED3C86-9332-3296-96FF-DAC19B18136B}"/>
              </a:ext>
            </a:extLst>
          </p:cNvPr>
          <p:cNvSpPr txBox="1">
            <a:spLocks noGrp="1" noRot="1" noMove="1" noResize="1" noEditPoints="1" noAdjustHandles="1" noChangeArrowheads="1" noChangeShapeType="1"/>
          </p:cNvSpPr>
          <p:nvPr/>
        </p:nvSpPr>
        <p:spPr>
          <a:xfrm>
            <a:off x="772887" y="5515043"/>
            <a:ext cx="1847851" cy="307777"/>
          </a:xfrm>
          <a:prstGeom prst="rect">
            <a:avLst/>
          </a:prstGeom>
          <a:noFill/>
        </p:spPr>
        <p:txBody>
          <a:bodyPr wrap="square">
            <a:spAutoFit/>
          </a:bodyPr>
          <a:lstStyle/>
          <a:p>
            <a:r>
              <a:rPr lang="en-GB" sz="1400" dirty="0"/>
              <a:t>Newsletter text</a:t>
            </a:r>
          </a:p>
        </p:txBody>
      </p:sp>
      <p:sp>
        <p:nvSpPr>
          <p:cNvPr id="13" name="TextBox 12">
            <a:extLst>
              <a:ext uri="{FF2B5EF4-FFF2-40B4-BE49-F238E27FC236}">
                <a16:creationId xmlns:a16="http://schemas.microsoft.com/office/drawing/2014/main" id="{2E34B2CC-1E12-7218-F1F4-DC741D896617}"/>
              </a:ext>
            </a:extLst>
          </p:cNvPr>
          <p:cNvSpPr txBox="1">
            <a:spLocks noGrp="1" noRot="1" noMove="1" noResize="1" noEditPoints="1" noAdjustHandles="1" noChangeArrowheads="1" noChangeShapeType="1"/>
          </p:cNvSpPr>
          <p:nvPr/>
        </p:nvSpPr>
        <p:spPr>
          <a:xfrm>
            <a:off x="2691491" y="5515043"/>
            <a:ext cx="1847851" cy="523220"/>
          </a:xfrm>
          <a:prstGeom prst="rect">
            <a:avLst/>
          </a:prstGeom>
          <a:noFill/>
        </p:spPr>
        <p:txBody>
          <a:bodyPr wrap="square">
            <a:spAutoFit/>
          </a:bodyPr>
          <a:lstStyle/>
          <a:p>
            <a:r>
              <a:rPr lang="en-GB" sz="1400" dirty="0"/>
              <a:t>Social media messaging</a:t>
            </a:r>
          </a:p>
        </p:txBody>
      </p:sp>
      <p:pic>
        <p:nvPicPr>
          <p:cNvPr id="15" name="Picture 14" descr="A blue square with black border&#10;&#10;AI-generated content may be incorrect.">
            <a:extLst>
              <a:ext uri="{FF2B5EF4-FFF2-40B4-BE49-F238E27FC236}">
                <a16:creationId xmlns:a16="http://schemas.microsoft.com/office/drawing/2014/main" id="{5E29F843-9271-2A20-D032-4DC179F83CFF}"/>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495102" y="4714250"/>
            <a:ext cx="229639" cy="229639"/>
          </a:xfrm>
          <a:prstGeom prst="rect">
            <a:avLst/>
          </a:prstGeom>
        </p:spPr>
      </p:pic>
      <p:pic>
        <p:nvPicPr>
          <p:cNvPr id="17" name="Picture 16" descr="A green square with black border&#10;&#10;AI-generated content may be incorrect.">
            <a:extLst>
              <a:ext uri="{FF2B5EF4-FFF2-40B4-BE49-F238E27FC236}">
                <a16:creationId xmlns:a16="http://schemas.microsoft.com/office/drawing/2014/main" id="{401C7CF0-6194-E567-F693-3F9F2377333E}"/>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2437360" y="4722414"/>
            <a:ext cx="229639" cy="229639"/>
          </a:xfrm>
          <a:prstGeom prst="rect">
            <a:avLst/>
          </a:prstGeom>
        </p:spPr>
      </p:pic>
      <p:pic>
        <p:nvPicPr>
          <p:cNvPr id="18" name="Picture 17" descr="A blue square with black border&#10;&#10;AI-generated content may be incorrect.">
            <a:extLst>
              <a:ext uri="{FF2B5EF4-FFF2-40B4-BE49-F238E27FC236}">
                <a16:creationId xmlns:a16="http://schemas.microsoft.com/office/drawing/2014/main" id="{66E0DBC8-4933-CE0C-35D6-D483168957B2}"/>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495102" y="5574007"/>
            <a:ext cx="229639" cy="229639"/>
          </a:xfrm>
          <a:prstGeom prst="rect">
            <a:avLst/>
          </a:prstGeom>
        </p:spPr>
      </p:pic>
      <p:pic>
        <p:nvPicPr>
          <p:cNvPr id="19" name="Picture 18" descr="A green square with black border&#10;&#10;AI-generated content may be incorrect.">
            <a:extLst>
              <a:ext uri="{FF2B5EF4-FFF2-40B4-BE49-F238E27FC236}">
                <a16:creationId xmlns:a16="http://schemas.microsoft.com/office/drawing/2014/main" id="{4ACAFA8C-4C06-1FF5-D70F-C3004181C0E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2437360" y="5582171"/>
            <a:ext cx="229639" cy="229639"/>
          </a:xfrm>
          <a:prstGeom prst="rect">
            <a:avLst/>
          </a:prstGeom>
        </p:spPr>
      </p:pic>
      <p:sp>
        <p:nvSpPr>
          <p:cNvPr id="20" name="TextBox 19">
            <a:extLst>
              <a:ext uri="{FF2B5EF4-FFF2-40B4-BE49-F238E27FC236}">
                <a16:creationId xmlns:a16="http://schemas.microsoft.com/office/drawing/2014/main" id="{C4E35CA6-D9FD-FAE6-25F9-C926B28F2700}"/>
              </a:ext>
            </a:extLst>
          </p:cNvPr>
          <p:cNvSpPr txBox="1">
            <a:spLocks noGrp="1" noRot="1" noMove="1" noResize="1" noEditPoints="1" noAdjustHandles="1" noChangeArrowheads="1" noChangeShapeType="1"/>
          </p:cNvSpPr>
          <p:nvPr/>
        </p:nvSpPr>
        <p:spPr>
          <a:xfrm>
            <a:off x="6689448" y="2406552"/>
            <a:ext cx="4240340" cy="585610"/>
          </a:xfrm>
          <a:prstGeom prst="rect">
            <a:avLst/>
          </a:prstGeom>
          <a:noFill/>
        </p:spPr>
        <p:txBody>
          <a:bodyPr wrap="square">
            <a:spAutoFit/>
          </a:bodyPr>
          <a:lstStyle/>
          <a:p>
            <a:pPr marL="0" lvl="0" indent="0">
              <a:lnSpc>
                <a:spcPct val="120000"/>
              </a:lnSpc>
              <a:buNone/>
            </a:pPr>
            <a:r>
              <a:rPr lang="en-GB" sz="1400" b="1" dirty="0">
                <a:solidFill>
                  <a:schemeClr val="bg1"/>
                </a:solidFill>
                <a:latin typeface="Arial" panose="020B0604020202020204" pitchFamily="34" charset="0"/>
                <a:cs typeface="Arial" panose="020B0604020202020204" pitchFamily="34" charset="0"/>
              </a:rPr>
              <a:t>Communications Toolkit</a:t>
            </a:r>
          </a:p>
          <a:p>
            <a:pPr marL="0" lvl="0" indent="0">
              <a:lnSpc>
                <a:spcPct val="120000"/>
              </a:lnSpc>
              <a:buNone/>
            </a:pPr>
            <a:r>
              <a:rPr lang="en-GB" sz="1400" dirty="0">
                <a:solidFill>
                  <a:schemeClr val="bg1"/>
                </a:solidFill>
                <a:latin typeface="Arial" panose="020B0604020202020204" pitchFamily="34" charset="0"/>
                <a:cs typeface="Arial" panose="020B0604020202020204" pitchFamily="34" charset="0"/>
              </a:rPr>
              <a:t>Download the full communications toolkit here:</a:t>
            </a:r>
          </a:p>
        </p:txBody>
      </p:sp>
      <p:sp>
        <p:nvSpPr>
          <p:cNvPr id="21" name="TextBox 20">
            <a:extLst>
              <a:ext uri="{FF2B5EF4-FFF2-40B4-BE49-F238E27FC236}">
                <a16:creationId xmlns:a16="http://schemas.microsoft.com/office/drawing/2014/main" id="{38607064-8DDE-A3BB-E9B1-E4D45E8BF764}"/>
              </a:ext>
            </a:extLst>
          </p:cNvPr>
          <p:cNvSpPr txBox="1">
            <a:spLocks noGrp="1" noRot="1" noMove="1" noResize="1" noEditPoints="1" noAdjustHandles="1" noChangeArrowheads="1" noChangeShapeType="1"/>
          </p:cNvSpPr>
          <p:nvPr/>
        </p:nvSpPr>
        <p:spPr>
          <a:xfrm>
            <a:off x="8647929" y="3155448"/>
            <a:ext cx="3020989" cy="1878271"/>
          </a:xfrm>
          <a:prstGeom prst="rect">
            <a:avLst/>
          </a:prstGeom>
          <a:noFill/>
        </p:spPr>
        <p:txBody>
          <a:bodyPr wrap="square">
            <a:spAutoFit/>
          </a:bodyPr>
          <a:lstStyle/>
          <a:p>
            <a:pPr marL="0" lvl="0" indent="0">
              <a:lnSpc>
                <a:spcPct val="120000"/>
              </a:lnSpc>
              <a:buNone/>
            </a:pPr>
            <a:r>
              <a:rPr lang="en-GB" sz="1400" dirty="0">
                <a:solidFill>
                  <a:schemeClr val="bg1"/>
                </a:solidFill>
                <a:latin typeface="Arial" panose="020B0604020202020204" pitchFamily="34" charset="0"/>
                <a:cs typeface="Arial" panose="020B0604020202020204" pitchFamily="34" charset="0"/>
              </a:rPr>
              <a:t>Any questions or feedback? Contact the VOA External Communications team on </a:t>
            </a:r>
            <a:r>
              <a:rPr lang="en-GB" sz="1400" b="1" dirty="0">
                <a:solidFill>
                  <a:schemeClr val="accent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voamediaenquiries@voa.gov.uk</a:t>
            </a:r>
            <a:r>
              <a:rPr lang="en-GB" sz="1400" dirty="0">
                <a:solidFill>
                  <a:schemeClr val="bg1"/>
                </a:solidFill>
                <a:latin typeface="Arial" panose="020B0604020202020204" pitchFamily="34" charset="0"/>
                <a:cs typeface="Arial" panose="020B0604020202020204" pitchFamily="34" charset="0"/>
              </a:rPr>
              <a:t>.</a:t>
            </a:r>
          </a:p>
          <a:p>
            <a:pPr marL="0" lvl="0" indent="0">
              <a:lnSpc>
                <a:spcPct val="120000"/>
              </a:lnSpc>
              <a:buNone/>
            </a:pPr>
            <a:endParaRPr lang="en-GB" sz="1400" dirty="0">
              <a:solidFill>
                <a:schemeClr val="bg1"/>
              </a:solidFill>
              <a:latin typeface="Arial" panose="020B0604020202020204" pitchFamily="34" charset="0"/>
              <a:cs typeface="Arial" panose="020B0604020202020204" pitchFamily="34" charset="0"/>
            </a:endParaRPr>
          </a:p>
          <a:p>
            <a:pPr marL="0" lvl="0" indent="0">
              <a:lnSpc>
                <a:spcPct val="120000"/>
              </a:lnSpc>
              <a:buNone/>
            </a:pPr>
            <a:r>
              <a:rPr lang="en-GB" sz="1400" dirty="0">
                <a:solidFill>
                  <a:schemeClr val="bg1"/>
                </a:solidFill>
                <a:latin typeface="Arial" panose="020B0604020202020204" pitchFamily="34" charset="0"/>
                <a:cs typeface="Arial" panose="020B0604020202020204" pitchFamily="34" charset="0"/>
              </a:rPr>
              <a:t>Social media assets are available from slide 7.</a:t>
            </a:r>
          </a:p>
        </p:txBody>
      </p:sp>
      <p:pic>
        <p:nvPicPr>
          <p:cNvPr id="22" name="Picture 21" descr="A green square with black border&#10;&#10;AI-generated content may be incorrect.">
            <a:extLst>
              <a:ext uri="{FF2B5EF4-FFF2-40B4-BE49-F238E27FC236}">
                <a16:creationId xmlns:a16="http://schemas.microsoft.com/office/drawing/2014/main" id="{1F870509-65C3-181A-ADEB-ABD6EE2E77E2}"/>
              </a:ext>
            </a:extLst>
          </p:cNvPr>
          <p:cNvPicPr>
            <a:picLocks noChangeAspect="1"/>
          </p:cNvPicPr>
          <p:nvPr/>
        </p:nvPicPr>
        <p:blipFill>
          <a:blip r:embed="rId7">
            <a:biLevel thresh="25000"/>
            <a:extLst>
              <a:ext uri="{28A0092B-C50C-407E-A947-70E740481C1C}">
                <a14:useLocalDpi xmlns:a14="http://schemas.microsoft.com/office/drawing/2010/main"/>
              </a:ext>
            </a:extLst>
          </a:blip>
          <a:stretch>
            <a:fillRect/>
          </a:stretch>
        </p:blipFill>
        <p:spPr>
          <a:xfrm>
            <a:off x="6558465" y="3044818"/>
            <a:ext cx="2002050" cy="2002050"/>
          </a:xfrm>
          <a:prstGeom prst="rect">
            <a:avLst/>
          </a:prstGeom>
        </p:spPr>
      </p:pic>
      <p:sp>
        <p:nvSpPr>
          <p:cNvPr id="24" name="Rectangle 23">
            <a:extLst>
              <a:ext uri="{FF2B5EF4-FFF2-40B4-BE49-F238E27FC236}">
                <a16:creationId xmlns:a16="http://schemas.microsoft.com/office/drawing/2014/main" id="{16CE9CD2-7C23-377B-012A-3E8772FBD14F}"/>
              </a:ext>
            </a:extLst>
          </p:cNvPr>
          <p:cNvSpPr>
            <a:spLocks noGrp="1" noRot="1" noMove="1" noResize="1" noEditPoints="1" noAdjustHandles="1" noChangeArrowheads="1" noChangeShapeType="1"/>
          </p:cNvSpPr>
          <p:nvPr/>
        </p:nvSpPr>
        <p:spPr>
          <a:xfrm>
            <a:off x="302077" y="283308"/>
            <a:ext cx="3714751" cy="3184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FA3CDC3-CAEA-2C26-5A97-1C62334E9F15}"/>
              </a:ext>
            </a:extLst>
          </p:cNvPr>
          <p:cNvSpPr>
            <a:spLocks noGrp="1" noRot="1" noMove="1" noResize="1" noEditPoints="1" noAdjustHandles="1" noChangeArrowheads="1" noChangeShapeType="1"/>
          </p:cNvSpPr>
          <p:nvPr/>
        </p:nvSpPr>
        <p:spPr>
          <a:xfrm>
            <a:off x="4016829" y="283307"/>
            <a:ext cx="783771" cy="31840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a:extLst>
              <a:ext uri="{FF2B5EF4-FFF2-40B4-BE49-F238E27FC236}">
                <a16:creationId xmlns:a16="http://schemas.microsoft.com/office/drawing/2014/main" id="{8B2850F1-79FE-2B85-81F2-6A564DBCB4FD}"/>
              </a:ext>
            </a:extLst>
          </p:cNvPr>
          <p:cNvGraphicFramePr>
            <a:graphicFrameLocks noChangeAspect="1"/>
          </p:cNvGraphicFramePr>
          <p:nvPr>
            <p:extLst>
              <p:ext uri="{D42A27DB-BD31-4B8C-83A1-F6EECF244321}">
                <p14:modId xmlns:p14="http://schemas.microsoft.com/office/powerpoint/2010/main" val="3937009291"/>
              </p:ext>
            </p:extLst>
          </p:nvPr>
        </p:nvGraphicFramePr>
        <p:xfrm>
          <a:off x="6877521" y="3495675"/>
          <a:ext cx="1247327" cy="1052432"/>
        </p:xfrm>
        <a:graphic>
          <a:graphicData uri="http://schemas.openxmlformats.org/presentationml/2006/ole">
            <mc:AlternateContent xmlns:mc="http://schemas.openxmlformats.org/markup-compatibility/2006">
              <mc:Choice xmlns:v="urn:schemas-microsoft-com:vml" Requires="v">
                <p:oleObj name="Document" showAsIcon="1" r:id="rId8" imgW="914400" imgH="771525" progId="Word.Document.12">
                  <p:embed/>
                </p:oleObj>
              </mc:Choice>
              <mc:Fallback>
                <p:oleObj name="Document" showAsIcon="1" r:id="rId8" imgW="914400" imgH="771525" progId="Word.Document.12">
                  <p:embed/>
                  <p:pic>
                    <p:nvPicPr>
                      <p:cNvPr id="2" name="Object 1">
                        <a:extLst>
                          <a:ext uri="{FF2B5EF4-FFF2-40B4-BE49-F238E27FC236}">
                            <a16:creationId xmlns:a16="http://schemas.microsoft.com/office/drawing/2014/main" id="{8B2850F1-79FE-2B85-81F2-6A564DBCB4FD}"/>
                          </a:ext>
                        </a:extLst>
                      </p:cNvPr>
                      <p:cNvPicPr/>
                      <p:nvPr/>
                    </p:nvPicPr>
                    <p:blipFill>
                      <a:blip r:embed="rId9"/>
                      <a:stretch>
                        <a:fillRect/>
                      </a:stretch>
                    </p:blipFill>
                    <p:spPr>
                      <a:xfrm>
                        <a:off x="6877521" y="3495675"/>
                        <a:ext cx="1247327" cy="1052432"/>
                      </a:xfrm>
                      <a:prstGeom prst="rect">
                        <a:avLst/>
                      </a:prstGeom>
                    </p:spPr>
                  </p:pic>
                </p:oleObj>
              </mc:Fallback>
            </mc:AlternateContent>
          </a:graphicData>
        </a:graphic>
      </p:graphicFrame>
    </p:spTree>
    <p:extLst>
      <p:ext uri="{BB962C8B-B14F-4D97-AF65-F5344CB8AC3E}">
        <p14:creationId xmlns:p14="http://schemas.microsoft.com/office/powerpoint/2010/main" val="2408200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3C77E-4DAC-3138-8308-A80C29D3E3E8}"/>
            </a:ext>
          </a:extLst>
        </p:cNvPr>
        <p:cNvGrpSpPr/>
        <p:nvPr/>
      </p:nvGrpSpPr>
      <p:grpSpPr>
        <a:xfrm>
          <a:off x="0" y="0"/>
          <a:ext cx="0" cy="0"/>
          <a:chOff x="0" y="0"/>
          <a:chExt cx="0" cy="0"/>
        </a:xfrm>
      </p:grpSpPr>
      <p:pic>
        <p:nvPicPr>
          <p:cNvPr id="16" name="Picture 15" descr="Man relaxing">
            <a:extLst>
              <a:ext uri="{FF2B5EF4-FFF2-40B4-BE49-F238E27FC236}">
                <a16:creationId xmlns:a16="http://schemas.microsoft.com/office/drawing/2014/main" id="{7A87E3B9-3E0F-41DA-6A9D-337EA38C8AE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025993" cy="2808514"/>
          </a:xfrm>
          <a:prstGeom prst="rect">
            <a:avLst/>
          </a:prstGeom>
        </p:spPr>
      </p:pic>
      <p:pic>
        <p:nvPicPr>
          <p:cNvPr id="17" name="Picture 16" descr="A black rectangle with a blue and white stripe&#10;&#10;AI-generated content may be incorrect.">
            <a:extLst>
              <a:ext uri="{FF2B5EF4-FFF2-40B4-BE49-F238E27FC236}">
                <a16:creationId xmlns:a16="http://schemas.microsoft.com/office/drawing/2014/main" id="{9CD03262-DEED-5F74-E607-1FF14CC4CDCA}"/>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0"/>
            <a:ext cx="12206516" cy="6866165"/>
          </a:xfrm>
          <a:prstGeom prst="rect">
            <a:avLst/>
          </a:prstGeom>
        </p:spPr>
      </p:pic>
      <p:sp>
        <p:nvSpPr>
          <p:cNvPr id="9" name="TextBox 8">
            <a:extLst>
              <a:ext uri="{FF2B5EF4-FFF2-40B4-BE49-F238E27FC236}">
                <a16:creationId xmlns:a16="http://schemas.microsoft.com/office/drawing/2014/main" id="{96F54F8B-5E40-07DE-0F90-08F59D719025}"/>
              </a:ext>
            </a:extLst>
          </p:cNvPr>
          <p:cNvSpPr txBox="1">
            <a:spLocks noGrp="1" noRot="1" noMove="1" noResize="1" noEditPoints="1" noAdjustHandles="1" noChangeArrowheads="1" noChangeShapeType="1"/>
          </p:cNvSpPr>
          <p:nvPr/>
        </p:nvSpPr>
        <p:spPr>
          <a:xfrm>
            <a:off x="6210770" y="3325644"/>
            <a:ext cx="5469117" cy="1112320"/>
          </a:xfrm>
          <a:prstGeom prst="rect">
            <a:avLst/>
          </a:prstGeom>
          <a:noFill/>
        </p:spPr>
        <p:txBody>
          <a:bodyPr wrap="square" lIns="91440" tIns="45720" rIns="91440" bIns="45720" anchor="t">
            <a:spAutoFit/>
          </a:bodyPr>
          <a:lstStyle/>
          <a:p>
            <a:pPr marL="0" lvl="0" indent="0">
              <a:lnSpc>
                <a:spcPct val="120000"/>
              </a:lnSpc>
              <a:buNone/>
            </a:pPr>
            <a:r>
              <a:rPr lang="en-GB" sz="1400" b="1" u="sng" dirty="0">
                <a:solidFill>
                  <a:schemeClr val="accent2"/>
                </a:solidFill>
                <a:latin typeface="Arial"/>
                <a:cs typeface="Arial"/>
                <a:hlinkClick r:id="rId4">
                  <a:extLst>
                    <a:ext uri="{A12FA001-AC4F-418D-AE19-62706E023703}">
                      <ahyp:hlinkClr xmlns:ahyp="http://schemas.microsoft.com/office/drawing/2018/hyperlinkcolor" val="tx"/>
                    </a:ext>
                  </a:extLst>
                </a:hlinkClick>
              </a:rPr>
              <a:t>Help with the 2026 business rates revaluation:</a:t>
            </a:r>
            <a:r>
              <a:rPr lang="en-GB" sz="1400" dirty="0">
                <a:latin typeface="Arial"/>
                <a:cs typeface="Arial"/>
              </a:rPr>
              <a:t> Available once future valuations have been published.  A GOV.UK page with links and videos intended to direct customers to help with all elements of the revaluation process.</a:t>
            </a:r>
          </a:p>
        </p:txBody>
      </p:sp>
      <p:pic>
        <p:nvPicPr>
          <p:cNvPr id="3" name="Picture 2" descr="A white triangle on a black background&#10;&#10;AI-generated content may be incorrect.">
            <a:extLst>
              <a:ext uri="{FF2B5EF4-FFF2-40B4-BE49-F238E27FC236}">
                <a16:creationId xmlns:a16="http://schemas.microsoft.com/office/drawing/2014/main" id="{6EF629E8-8D42-57EC-695B-B7D98D74400C}"/>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166007" y="198128"/>
            <a:ext cx="5805267" cy="1828802"/>
          </a:xfrm>
          <a:prstGeom prst="rect">
            <a:avLst/>
          </a:prstGeom>
        </p:spPr>
      </p:pic>
      <p:sp>
        <p:nvSpPr>
          <p:cNvPr id="4" name="Title 1">
            <a:extLst>
              <a:ext uri="{FF2B5EF4-FFF2-40B4-BE49-F238E27FC236}">
                <a16:creationId xmlns:a16="http://schemas.microsoft.com/office/drawing/2014/main" id="{AD8C421B-5DE0-75E4-6A83-4908A65D1196}"/>
              </a:ext>
            </a:extLst>
          </p:cNvPr>
          <p:cNvSpPr txBox="1">
            <a:spLocks noGrp="1" noRot="1" noMove="1" noResize="1" noEditPoints="1" noAdjustHandles="1" noChangeArrowheads="1" noChangeShapeType="1"/>
          </p:cNvSpPr>
          <p:nvPr/>
        </p:nvSpPr>
        <p:spPr>
          <a:xfrm>
            <a:off x="283339" y="224028"/>
            <a:ext cx="47027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GB" dirty="0"/>
              <a:t>More resources</a:t>
            </a:r>
          </a:p>
        </p:txBody>
      </p:sp>
      <p:sp>
        <p:nvSpPr>
          <p:cNvPr id="8" name="TextBox 7">
            <a:extLst>
              <a:ext uri="{FF2B5EF4-FFF2-40B4-BE49-F238E27FC236}">
                <a16:creationId xmlns:a16="http://schemas.microsoft.com/office/drawing/2014/main" id="{3081BA36-3D53-80DD-70D0-45B453BBC054}"/>
              </a:ext>
            </a:extLst>
          </p:cNvPr>
          <p:cNvSpPr txBox="1">
            <a:spLocks noGrp="1" noRot="1" noMove="1" noResize="1" noEditPoints="1" noAdjustHandles="1" noChangeArrowheads="1" noChangeShapeType="1"/>
          </p:cNvSpPr>
          <p:nvPr/>
        </p:nvSpPr>
        <p:spPr>
          <a:xfrm>
            <a:off x="731909" y="3328692"/>
            <a:ext cx="4971239" cy="1102674"/>
          </a:xfrm>
          <a:prstGeom prst="rect">
            <a:avLst/>
          </a:prstGeom>
          <a:noFill/>
        </p:spPr>
        <p:txBody>
          <a:bodyPr wrap="square" lIns="91440" tIns="45720" rIns="91440" bIns="45720" anchor="t">
            <a:spAutoFit/>
          </a:bodyPr>
          <a:lstStyle/>
          <a:p>
            <a:pPr>
              <a:lnSpc>
                <a:spcPct val="120000"/>
              </a:lnSpc>
            </a:pPr>
            <a:r>
              <a:rPr lang="en-GB" sz="1400" b="1" u="sng" dirty="0">
                <a:solidFill>
                  <a:schemeClr val="accent2"/>
                </a:solidFill>
                <a:latin typeface="Arial"/>
                <a:cs typeface="Arial"/>
              </a:rPr>
              <a:t>Everything you need to know about revaluation 2026:</a:t>
            </a:r>
            <a:r>
              <a:rPr lang="en-GB" sz="1400" b="1" dirty="0">
                <a:solidFill>
                  <a:schemeClr val="accent2"/>
                </a:solidFill>
                <a:latin typeface="Arial"/>
                <a:cs typeface="Arial"/>
              </a:rPr>
              <a:t> </a:t>
            </a:r>
            <a:r>
              <a:rPr lang="en-GB" sz="1400" dirty="0">
                <a:latin typeface="Arial"/>
                <a:cs typeface="Arial"/>
              </a:rPr>
              <a:t>Our recent blog gives businesses all the information and links they need to understand the upcoming revaluation on non-domestic properties.</a:t>
            </a:r>
          </a:p>
        </p:txBody>
      </p:sp>
      <p:pic>
        <p:nvPicPr>
          <p:cNvPr id="11" name="Picture 10" descr="A green square with black border&#10;&#10;AI-generated content may be incorrect.">
            <a:extLst>
              <a:ext uri="{FF2B5EF4-FFF2-40B4-BE49-F238E27FC236}">
                <a16:creationId xmlns:a16="http://schemas.microsoft.com/office/drawing/2014/main" id="{797724E5-879B-E753-594A-8488FE675B71}"/>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317847" y="3415848"/>
            <a:ext cx="383478" cy="383478"/>
          </a:xfrm>
          <a:prstGeom prst="rect">
            <a:avLst/>
          </a:prstGeom>
        </p:spPr>
      </p:pic>
      <p:pic>
        <p:nvPicPr>
          <p:cNvPr id="13" name="Picture 12" descr="A green square with black border&#10;&#10;AI-generated content may be incorrect.">
            <a:extLst>
              <a:ext uri="{FF2B5EF4-FFF2-40B4-BE49-F238E27FC236}">
                <a16:creationId xmlns:a16="http://schemas.microsoft.com/office/drawing/2014/main" id="{67014965-9CDA-7419-9EC2-8932BE650689}"/>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5779454" y="3424471"/>
            <a:ext cx="383478" cy="383478"/>
          </a:xfrm>
          <a:prstGeom prst="rect">
            <a:avLst/>
          </a:prstGeom>
        </p:spPr>
      </p:pic>
      <p:sp>
        <p:nvSpPr>
          <p:cNvPr id="14" name="Rectangle 13">
            <a:extLst>
              <a:ext uri="{FF2B5EF4-FFF2-40B4-BE49-F238E27FC236}">
                <a16:creationId xmlns:a16="http://schemas.microsoft.com/office/drawing/2014/main" id="{77680EA2-5827-ACFF-EC84-E0C7239A1BF2}"/>
              </a:ext>
            </a:extLst>
          </p:cNvPr>
          <p:cNvSpPr>
            <a:spLocks noGrp="1" noRot="1" noMove="1" noResize="1" noEditPoints="1" noAdjustHandles="1" noChangeArrowheads="1" noChangeShapeType="1"/>
          </p:cNvSpPr>
          <p:nvPr/>
        </p:nvSpPr>
        <p:spPr>
          <a:xfrm>
            <a:off x="7411828" y="2808515"/>
            <a:ext cx="3714751" cy="3184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88913FA-E3C8-E9A8-A2B9-6EF9048C8C49}"/>
              </a:ext>
            </a:extLst>
          </p:cNvPr>
          <p:cNvSpPr>
            <a:spLocks noGrp="1" noRot="1" noMove="1" noResize="1" noEditPoints="1" noAdjustHandles="1" noChangeArrowheads="1" noChangeShapeType="1"/>
          </p:cNvSpPr>
          <p:nvPr/>
        </p:nvSpPr>
        <p:spPr>
          <a:xfrm>
            <a:off x="11121121" y="2808514"/>
            <a:ext cx="783771" cy="31840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6BBB92E-E4FA-D88C-53C3-0AC6716BF33D}"/>
              </a:ext>
            </a:extLst>
          </p:cNvPr>
          <p:cNvSpPr txBox="1">
            <a:spLocks noGrp="1" noRot="1" noMove="1" noResize="1" noEditPoints="1" noAdjustHandles="1" noChangeArrowheads="1" noChangeShapeType="1"/>
          </p:cNvSpPr>
          <p:nvPr/>
        </p:nvSpPr>
        <p:spPr>
          <a:xfrm>
            <a:off x="6207902" y="4435420"/>
            <a:ext cx="5473975" cy="1361206"/>
          </a:xfrm>
          <a:prstGeom prst="rect">
            <a:avLst/>
          </a:prstGeom>
          <a:noFill/>
        </p:spPr>
        <p:txBody>
          <a:bodyPr wrap="square">
            <a:spAutoFit/>
          </a:bodyPr>
          <a:lstStyle/>
          <a:p>
            <a:pPr marL="0" lvl="0" indent="0">
              <a:lnSpc>
                <a:spcPct val="120000"/>
              </a:lnSpc>
              <a:buNone/>
            </a:pPr>
            <a:r>
              <a:rPr lang="en-GB" sz="1400" b="1" dirty="0">
                <a:solidFill>
                  <a:schemeClr val="accent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Business Rates Valuation Account:</a:t>
            </a:r>
            <a:r>
              <a:rPr lang="en-GB" sz="1400" dirty="0">
                <a:latin typeface="Arial" panose="020B0604020202020204" pitchFamily="34" charset="0"/>
                <a:cs typeface="Arial" panose="020B0604020202020204" pitchFamily="34" charset="0"/>
              </a:rPr>
              <a:t> The key online service for ratepayers who think their valuation is wrong or want to correct their property details (such as floor area sizes and parking). This tool is also used to appoint an agent or get more information about your valuation. </a:t>
            </a:r>
          </a:p>
        </p:txBody>
      </p:sp>
      <p:sp>
        <p:nvSpPr>
          <p:cNvPr id="20" name="TextBox 19">
            <a:extLst>
              <a:ext uri="{FF2B5EF4-FFF2-40B4-BE49-F238E27FC236}">
                <a16:creationId xmlns:a16="http://schemas.microsoft.com/office/drawing/2014/main" id="{45277CD9-ECB5-D585-60B9-D92D8D9BF822}"/>
              </a:ext>
            </a:extLst>
          </p:cNvPr>
          <p:cNvSpPr txBox="1">
            <a:spLocks noGrp="1" noRot="1" noMove="1" noResize="1" noEditPoints="1" noAdjustHandles="1" noChangeArrowheads="1" noChangeShapeType="1"/>
          </p:cNvSpPr>
          <p:nvPr/>
        </p:nvSpPr>
        <p:spPr>
          <a:xfrm>
            <a:off x="729041" y="4428823"/>
            <a:ext cx="5048691" cy="1907207"/>
          </a:xfrm>
          <a:prstGeom prst="rect">
            <a:avLst/>
          </a:prstGeom>
          <a:noFill/>
        </p:spPr>
        <p:txBody>
          <a:bodyPr wrap="square">
            <a:spAutoFit/>
          </a:bodyPr>
          <a:lstStyle/>
          <a:p>
            <a:pPr marL="0" lvl="0" indent="0">
              <a:lnSpc>
                <a:spcPct val="120000"/>
              </a:lnSpc>
              <a:buNone/>
            </a:pPr>
            <a:r>
              <a:rPr lang="en-GB" sz="1400" b="1" u="sng" dirty="0">
                <a:solidFill>
                  <a:schemeClr val="accent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Find a business rates valuation tool:</a:t>
            </a:r>
            <a:r>
              <a:rPr lang="en-GB" sz="1400" dirty="0">
                <a:latin typeface="Arial" panose="020B0604020202020204" pitchFamily="34" charset="0"/>
                <a:cs typeface="Arial" panose="020B0604020202020204" pitchFamily="34" charset="0"/>
              </a:rPr>
              <a:t> A free tool for people to find the rateable value of any property in England and Wales. From here, businesses can also get an estimate of what their future business rates bill might be from 1 April 2026. This is only intended to give an indication of what your business rates bill might be and may not take into account any relief you might be eligible for. </a:t>
            </a:r>
          </a:p>
        </p:txBody>
      </p:sp>
      <p:pic>
        <p:nvPicPr>
          <p:cNvPr id="21" name="Picture 20" descr="A green square with black border&#10;&#10;AI-generated content may be incorrect.">
            <a:extLst>
              <a:ext uri="{FF2B5EF4-FFF2-40B4-BE49-F238E27FC236}">
                <a16:creationId xmlns:a16="http://schemas.microsoft.com/office/drawing/2014/main" id="{D1F007FE-33B5-C929-209F-AB35C3E4803D}"/>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314979" y="4544916"/>
            <a:ext cx="383478" cy="383478"/>
          </a:xfrm>
          <a:prstGeom prst="rect">
            <a:avLst/>
          </a:prstGeom>
        </p:spPr>
      </p:pic>
      <p:pic>
        <p:nvPicPr>
          <p:cNvPr id="22" name="Picture 21" descr="A green square with black border&#10;&#10;AI-generated content may be incorrect.">
            <a:extLst>
              <a:ext uri="{FF2B5EF4-FFF2-40B4-BE49-F238E27FC236}">
                <a16:creationId xmlns:a16="http://schemas.microsoft.com/office/drawing/2014/main" id="{F4AB7192-F12E-777E-CA72-28B55DF1C7E9}"/>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5776586" y="4514956"/>
            <a:ext cx="412414" cy="383478"/>
          </a:xfrm>
          <a:prstGeom prst="rect">
            <a:avLst/>
          </a:prstGeom>
        </p:spPr>
      </p:pic>
    </p:spTree>
    <p:extLst>
      <p:ext uri="{BB962C8B-B14F-4D97-AF65-F5344CB8AC3E}">
        <p14:creationId xmlns:p14="http://schemas.microsoft.com/office/powerpoint/2010/main" val="3187594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square with black border&#10;&#10;AI-generated content may be incorrect.">
            <a:extLst>
              <a:ext uri="{FF2B5EF4-FFF2-40B4-BE49-F238E27FC236}">
                <a16:creationId xmlns:a16="http://schemas.microsoft.com/office/drawing/2014/main" id="{B8FF5A8A-3EEA-70F3-9607-14A67F39E14D}"/>
              </a:ext>
            </a:extLst>
          </p:cNvPr>
          <p:cNvPicPr>
            <a:picLocks noChangeAspect="1"/>
          </p:cNvPicPr>
          <p:nvPr/>
        </p:nvPicPr>
        <p:blipFill>
          <a:blip r:embed="rId2">
            <a:biLevel thresh="25000"/>
            <a:extLst>
              <a:ext uri="{28A0092B-C50C-407E-A947-70E740481C1C}">
                <a14:useLocalDpi xmlns:a14="http://schemas.microsoft.com/office/drawing/2010/main"/>
              </a:ext>
            </a:extLst>
          </a:blip>
          <a:stretch>
            <a:fillRect/>
          </a:stretch>
        </p:blipFill>
        <p:spPr>
          <a:xfrm>
            <a:off x="2927389" y="1999239"/>
            <a:ext cx="1298706" cy="1298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8930DD2B-6F82-025C-8DC2-00D97260C82C}"/>
              </a:ext>
            </a:extLst>
          </p:cNvPr>
          <p:cNvSpPr>
            <a:spLocks noGrp="1" noRot="1" noMove="1" noResize="1" noEditPoints="1" noAdjustHandles="1" noChangeArrowheads="1" noChangeShapeType="1"/>
          </p:cNvSpPr>
          <p:nvPr>
            <p:ph type="title"/>
          </p:nvPr>
        </p:nvSpPr>
        <p:spPr>
          <a:xfrm>
            <a:off x="769938" y="365125"/>
            <a:ext cx="10515600" cy="1325563"/>
          </a:xfrm>
        </p:spPr>
        <p:txBody>
          <a:bodyPr/>
          <a:lstStyle/>
          <a:p>
            <a:r>
              <a:rPr lang="en-GB" dirty="0"/>
              <a:t>Social media assets</a:t>
            </a:r>
          </a:p>
        </p:txBody>
      </p:sp>
      <p:pic>
        <p:nvPicPr>
          <p:cNvPr id="5" name="Content Placeholder 4" descr="A person sitting on a chair with a computer&#10;&#10;AI-generated content may be incorrect.">
            <a:extLst>
              <a:ext uri="{FF2B5EF4-FFF2-40B4-BE49-F238E27FC236}">
                <a16:creationId xmlns:a16="http://schemas.microsoft.com/office/drawing/2014/main" id="{03908A34-3BBF-F0DB-A3A3-98BBC323729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817003" y="3247987"/>
            <a:ext cx="2643225" cy="2643225"/>
          </a:xfrm>
        </p:spPr>
      </p:pic>
      <p:pic>
        <p:nvPicPr>
          <p:cNvPr id="7" name="Picture 6" descr="A white model of buildings&#10;&#10;AI-generated content may be incorrect.">
            <a:extLst>
              <a:ext uri="{FF2B5EF4-FFF2-40B4-BE49-F238E27FC236}">
                <a16:creationId xmlns:a16="http://schemas.microsoft.com/office/drawing/2014/main" id="{249C82D1-D6D8-5F9B-3372-EA2BE88E0B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1739" y="3247987"/>
            <a:ext cx="2643225" cy="2643225"/>
          </a:xfrm>
          <a:prstGeom prst="rect">
            <a:avLst/>
          </a:prstGeom>
        </p:spPr>
      </p:pic>
      <p:pic>
        <p:nvPicPr>
          <p:cNvPr id="9" name="Picture 8" descr="A blue and green card with white text&#10;&#10;AI-generated content may be incorrect.">
            <a:extLst>
              <a:ext uri="{FF2B5EF4-FFF2-40B4-BE49-F238E27FC236}">
                <a16:creationId xmlns:a16="http://schemas.microsoft.com/office/drawing/2014/main" id="{8A0CD7B4-0335-3AB6-8C09-68216EC03B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985" y="3247987"/>
            <a:ext cx="5034715" cy="2643225"/>
          </a:xfrm>
          <a:prstGeom prst="rect">
            <a:avLst/>
          </a:prstGeom>
        </p:spPr>
      </p:pic>
      <p:sp>
        <p:nvSpPr>
          <p:cNvPr id="10" name="TextBox 9">
            <a:extLst>
              <a:ext uri="{FF2B5EF4-FFF2-40B4-BE49-F238E27FC236}">
                <a16:creationId xmlns:a16="http://schemas.microsoft.com/office/drawing/2014/main" id="{CFCDBA0A-1818-019B-44C8-FD46F59FC1A7}"/>
              </a:ext>
            </a:extLst>
          </p:cNvPr>
          <p:cNvSpPr txBox="1">
            <a:spLocks noGrp="1" noRot="1" noMove="1" noResize="1" noEditPoints="1" noAdjustHandles="1" noChangeArrowheads="1" noChangeShapeType="1"/>
          </p:cNvSpPr>
          <p:nvPr/>
        </p:nvSpPr>
        <p:spPr>
          <a:xfrm>
            <a:off x="742950" y="1690688"/>
            <a:ext cx="10510875" cy="923330"/>
          </a:xfrm>
          <a:prstGeom prst="rect">
            <a:avLst/>
          </a:prstGeom>
          <a:noFill/>
        </p:spPr>
        <p:txBody>
          <a:bodyPr wrap="square" rtlCol="0">
            <a:spAutoFit/>
          </a:bodyPr>
          <a:lstStyle/>
          <a:p>
            <a:r>
              <a:rPr lang="en-GB" dirty="0"/>
              <a:t>To download the image, right-click on the image and select Save As to save it to your computer.</a:t>
            </a:r>
          </a:p>
          <a:p>
            <a:endParaRPr lang="en-GB" dirty="0"/>
          </a:p>
          <a:p>
            <a:r>
              <a:rPr lang="en-GB" dirty="0"/>
              <a:t>Or download here:</a:t>
            </a:r>
          </a:p>
        </p:txBody>
      </p:sp>
      <p:graphicFrame>
        <p:nvGraphicFramePr>
          <p:cNvPr id="6" name="Object 5">
            <a:extLst>
              <a:ext uri="{FF2B5EF4-FFF2-40B4-BE49-F238E27FC236}">
                <a16:creationId xmlns:a16="http://schemas.microsoft.com/office/drawing/2014/main" id="{78831CBD-2DB0-3575-5F2C-3C64CF980778}"/>
              </a:ext>
            </a:extLst>
          </p:cNvPr>
          <p:cNvGraphicFramePr>
            <a:graphicFrameLocks noChangeAspect="1"/>
          </p:cNvGraphicFramePr>
          <p:nvPr>
            <p:extLst>
              <p:ext uri="{D42A27DB-BD31-4B8C-83A1-F6EECF244321}">
                <p14:modId xmlns:p14="http://schemas.microsoft.com/office/powerpoint/2010/main" val="2422081648"/>
              </p:ext>
            </p:extLst>
          </p:nvPr>
        </p:nvGraphicFramePr>
        <p:xfrm>
          <a:off x="3190875" y="2312988"/>
          <a:ext cx="771525" cy="682625"/>
        </p:xfrm>
        <a:graphic>
          <a:graphicData uri="http://schemas.openxmlformats.org/presentationml/2006/ole">
            <mc:AlternateContent xmlns:mc="http://schemas.openxmlformats.org/markup-compatibility/2006">
              <mc:Choice xmlns:v="urn:schemas-microsoft-com:vml" Requires="v">
                <p:oleObj name="Packager Shell Object" showAsIcon="1" r:id="rId6" imgW="772200" imgH="681840" progId="Package">
                  <p:embed/>
                </p:oleObj>
              </mc:Choice>
              <mc:Fallback>
                <p:oleObj name="Packager Shell Object" showAsIcon="1" r:id="rId6" imgW="772200" imgH="681840" progId="Package">
                  <p:embed/>
                  <p:pic>
                    <p:nvPicPr>
                      <p:cNvPr id="6" name="Object 5">
                        <a:extLst>
                          <a:ext uri="{FF2B5EF4-FFF2-40B4-BE49-F238E27FC236}">
                            <a16:creationId xmlns:a16="http://schemas.microsoft.com/office/drawing/2014/main" id="{78831CBD-2DB0-3575-5F2C-3C64CF980778}"/>
                          </a:ext>
                        </a:extLst>
                      </p:cNvPr>
                      <p:cNvPicPr/>
                      <p:nvPr/>
                    </p:nvPicPr>
                    <p:blipFill>
                      <a:blip r:embed="rId7"/>
                      <a:stretch>
                        <a:fillRect/>
                      </a:stretch>
                    </p:blipFill>
                    <p:spPr>
                      <a:xfrm>
                        <a:off x="3190875" y="2312988"/>
                        <a:ext cx="771525" cy="682625"/>
                      </a:xfrm>
                      <a:prstGeom prst="rect">
                        <a:avLst/>
                      </a:prstGeom>
                    </p:spPr>
                  </p:pic>
                </p:oleObj>
              </mc:Fallback>
            </mc:AlternateContent>
          </a:graphicData>
        </a:graphic>
      </p:graphicFrame>
    </p:spTree>
    <p:extLst>
      <p:ext uri="{BB962C8B-B14F-4D97-AF65-F5344CB8AC3E}">
        <p14:creationId xmlns:p14="http://schemas.microsoft.com/office/powerpoint/2010/main" val="829363022"/>
      </p:ext>
    </p:extLst>
  </p:cSld>
  <p:clrMapOvr>
    <a:masterClrMapping/>
  </p:clrMapOvr>
</p:sld>
</file>

<file path=ppt/theme/theme1.xml><?xml version="1.0" encoding="utf-8"?>
<a:theme xmlns:a="http://schemas.openxmlformats.org/drawingml/2006/main" name="Office Theme">
  <a:themeElements>
    <a:clrScheme name="VOA Reval">
      <a:dk1>
        <a:srgbClr val="2B2929"/>
      </a:dk1>
      <a:lt1>
        <a:sysClr val="window" lastClr="FFFFFF"/>
      </a:lt1>
      <a:dk2>
        <a:srgbClr val="00305D"/>
      </a:dk2>
      <a:lt2>
        <a:srgbClr val="CEEFFF"/>
      </a:lt2>
      <a:accent1>
        <a:srgbClr val="009DDA"/>
      </a:accent1>
      <a:accent2>
        <a:srgbClr val="EF7D00"/>
      </a:accent2>
      <a:accent3>
        <a:srgbClr val="7C3F0F"/>
      </a:accent3>
      <a:accent4>
        <a:srgbClr val="008670"/>
      </a:accent4>
      <a:accent5>
        <a:srgbClr val="003530"/>
      </a:accent5>
      <a:accent6>
        <a:srgbClr val="70BAB2"/>
      </a:accent6>
      <a:hlink>
        <a:srgbClr val="E0F0EF"/>
      </a:hlink>
      <a:folHlink>
        <a:srgbClr val="A5A5A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7E261054AB484DAEF710E88FC3F582" ma:contentTypeVersion="26" ma:contentTypeDescription="Create a new document." ma:contentTypeScope="" ma:versionID="f196673876aab3d33114674de20e42d1">
  <xsd:schema xmlns:xsd="http://www.w3.org/2001/XMLSchema" xmlns:xs="http://www.w3.org/2001/XMLSchema" xmlns:p="http://schemas.microsoft.com/office/2006/metadata/properties" xmlns:ns1="http://schemas.microsoft.com/sharepoint/v3" xmlns:ns2="17d33707-76d6-4cd5-8897-ce5662a8907b" xmlns:ns3="1be9b279-87e9-470f-ab10-fd43687ca91f" targetNamespace="http://schemas.microsoft.com/office/2006/metadata/properties" ma:root="true" ma:fieldsID="090129a761234fc4d09fb3d437886a40" ns1:_="" ns2:_="" ns3:_="">
    <xsd:import namespace="http://schemas.microsoft.com/sharepoint/v3"/>
    <xsd:import namespace="17d33707-76d6-4cd5-8897-ce5662a8907b"/>
    <xsd:import namespace="1be9b279-87e9-470f-ab10-fd43687ca91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Preview" minOccurs="0"/>
                <xsd:element ref="ns2:Dateandtime" minOccurs="0"/>
                <xsd:element ref="ns1:_ip_UnifiedCompliancePolicyProperties" minOccurs="0"/>
                <xsd:element ref="ns1:_ip_UnifiedCompliancePolicyUIAction" minOccurs="0"/>
                <xsd:element ref="ns2:MediaServiceObjectDetectorVersions" minOccurs="0"/>
                <xsd:element ref="ns2:_Flow_SignoffStatus" minOccurs="0"/>
                <xsd:element ref="ns2:MediaServiceSearchProperties" minOccurs="0"/>
                <xsd:element ref="ns2:Link" minOccurs="0"/>
                <xsd:element ref="ns2:Imag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d33707-76d6-4cd5-8897-ce5662a890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ebb39f-d69b-4575-80f5-9912993956e5" ma:termSetId="09814cd3-568e-fe90-9814-8d621ff8fb84" ma:anchorId="fba54fb3-c3e1-fe81-a776-ca4b69148c4d" ma:open="true" ma:isKeyword="false">
      <xsd:complexType>
        <xsd:sequence>
          <xsd:element ref="pc:Terms" minOccurs="0" maxOccurs="1"/>
        </xsd:sequence>
      </xsd:complexType>
    </xsd:element>
    <xsd:element name="Preview" ma:index="24" nillable="true" ma:displayName="Preview" ma:format="Thumbnail" ma:internalName="Preview">
      <xsd:simpleType>
        <xsd:restriction base="dms:Unknown"/>
      </xsd:simpleType>
    </xsd:element>
    <xsd:element name="Dateandtime" ma:index="25" nillable="true" ma:displayName="Date and time" ma:default="[today]" ma:format="DateTime" ma:internalName="Dateandtime">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_Flow_SignoffStatus" ma:index="29" nillable="true" ma:displayName="Sign-off status" ma:internalName="Sign_x002d_off_x0020_status">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Link" ma:index="31"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Image" ma:index="32" nillable="true" ma:displayName="Image" ma:format="Thumbnail" ma:internalName="Image">
      <xsd:simpleType>
        <xsd:restriction base="dms:Unknown"/>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e9b279-87e9-470f-ab10-fd43687ca91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5140df6-5b5f-4990-9129-7683f49ab65c}" ma:internalName="TaxCatchAll" ma:showField="CatchAllData" ma:web="1be9b279-87e9-470f-ab10-fd43687ca9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eview xmlns="17d33707-76d6-4cd5-8897-ce5662a8907b" xsi:nil="true"/>
    <_ip_UnifiedCompliancePolicyUIAction xmlns="http://schemas.microsoft.com/sharepoint/v3" xsi:nil="true"/>
    <lcf76f155ced4ddcb4097134ff3c332f xmlns="17d33707-76d6-4cd5-8897-ce5662a8907b">
      <Terms xmlns="http://schemas.microsoft.com/office/infopath/2007/PartnerControls"/>
    </lcf76f155ced4ddcb4097134ff3c332f>
    <_Flow_SignoffStatus xmlns="17d33707-76d6-4cd5-8897-ce5662a8907b" xsi:nil="true"/>
    <_ip_UnifiedCompliancePolicyProperties xmlns="http://schemas.microsoft.com/sharepoint/v3" xsi:nil="true"/>
    <TaxCatchAll xmlns="1be9b279-87e9-470f-ab10-fd43687ca91f" xsi:nil="true"/>
    <Link xmlns="17d33707-76d6-4cd5-8897-ce5662a8907b">
      <Url xsi:nil="true"/>
      <Description xsi:nil="true"/>
    </Link>
    <Dateandtime xmlns="17d33707-76d6-4cd5-8897-ce5662a8907b">2025-10-07T06:47:23+00:00</Dateandtime>
    <Image xmlns="17d33707-76d6-4cd5-8897-ce5662a8907b" xsi:nil="true"/>
  </documentManagement>
</p:properties>
</file>

<file path=customXml/itemProps1.xml><?xml version="1.0" encoding="utf-8"?>
<ds:datastoreItem xmlns:ds="http://schemas.openxmlformats.org/officeDocument/2006/customXml" ds:itemID="{5A91A593-2CBE-4A94-B08B-3D6B337BF972}">
  <ds:schemaRefs>
    <ds:schemaRef ds:uri="http://schemas.microsoft.com/sharepoint/v3/contenttype/forms"/>
  </ds:schemaRefs>
</ds:datastoreItem>
</file>

<file path=customXml/itemProps2.xml><?xml version="1.0" encoding="utf-8"?>
<ds:datastoreItem xmlns:ds="http://schemas.openxmlformats.org/officeDocument/2006/customXml" ds:itemID="{29A05D3D-3CBD-40D8-BE64-E80D4DC190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7d33707-76d6-4cd5-8897-ce5662a8907b"/>
    <ds:schemaRef ds:uri="1be9b279-87e9-470f-ab10-fd43687ca9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E8460B-24B9-406C-9B4E-A7CDCC203ADB}">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1be9b279-87e9-470f-ab10-fd43687ca91f"/>
    <ds:schemaRef ds:uri="17d33707-76d6-4cd5-8897-ce5662a8907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52</TotalTime>
  <Words>623</Words>
  <Application>Microsoft Office PowerPoint</Application>
  <PresentationFormat>Widescreen</PresentationFormat>
  <Paragraphs>42</Paragraphs>
  <Slides>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7</vt:i4>
      </vt:variant>
    </vt:vector>
  </HeadingPairs>
  <TitlesOfParts>
    <vt:vector size="13" baseType="lpstr">
      <vt:lpstr>Arial</vt:lpstr>
      <vt:lpstr>Aptos</vt:lpstr>
      <vt:lpstr>Arial Black</vt:lpstr>
      <vt:lpstr>Office Theme</vt:lpstr>
      <vt:lpstr>Document</vt:lpstr>
      <vt:lpstr>Package</vt:lpstr>
      <vt:lpstr>2026 Revaluation</vt:lpstr>
      <vt:lpstr>What is a revaluation?</vt:lpstr>
      <vt:lpstr>Key points</vt:lpstr>
      <vt:lpstr>Communicating with ratepayers</vt:lpstr>
      <vt:lpstr>How you can help</vt:lpstr>
      <vt:lpstr>PowerPoint Presentation</vt:lpstr>
      <vt:lpstr>Social media assets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Symonds, Darren (VOA)</dc:creator>
  <cp:lastModifiedBy>Donna Piercy</cp:lastModifiedBy>
  <cp:revision>6</cp:revision>
  <dcterms:created xsi:type="dcterms:W3CDTF">2025-10-07T06:46:59Z</dcterms:created>
  <dcterms:modified xsi:type="dcterms:W3CDTF">2025-12-03T12:17:52Z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9af038e-07b4-4369-a678-c835687cb272_Enabled">
    <vt:lpwstr>true</vt:lpwstr>
  </property>
  <property fmtid="{D5CDD505-2E9C-101B-9397-08002B2CF9AE}" pid="3" name="MSIP_Label_f9af038e-07b4-4369-a678-c835687cb272_SetDate">
    <vt:lpwstr>2025-10-07T06:46:59Z</vt:lpwstr>
  </property>
  <property fmtid="{D5CDD505-2E9C-101B-9397-08002B2CF9AE}" pid="4" name="MSIP_Label_f9af038e-07b4-4369-a678-c835687cb272_Method">
    <vt:lpwstr>Standard</vt:lpwstr>
  </property>
  <property fmtid="{D5CDD505-2E9C-101B-9397-08002B2CF9AE}" pid="5" name="MSIP_Label_f9af038e-07b4-4369-a678-c835687cb272_Name">
    <vt:lpwstr>OFFICIAL</vt:lpwstr>
  </property>
  <property fmtid="{D5CDD505-2E9C-101B-9397-08002B2CF9AE}" pid="6" name="MSIP_Label_f9af038e-07b4-4369-a678-c835687cb272_SiteId">
    <vt:lpwstr>ac52f73c-fd1a-4a9a-8e7a-4a248f3139e1</vt:lpwstr>
  </property>
  <property fmtid="{D5CDD505-2E9C-101B-9397-08002B2CF9AE}" pid="7" name="MSIP_Label_f9af038e-07b4-4369-a678-c835687cb272_ActionId">
    <vt:lpwstr>1eaa97ed-aa21-4c1c-aa6a-f059711899ee</vt:lpwstr>
  </property>
  <property fmtid="{D5CDD505-2E9C-101B-9397-08002B2CF9AE}" pid="8" name="MSIP_Label_f9af038e-07b4-4369-a678-c835687cb272_ContentBits">
    <vt:lpwstr>2</vt:lpwstr>
  </property>
  <property fmtid="{D5CDD505-2E9C-101B-9397-08002B2CF9AE}" pid="9" name="MSIP_Label_f9af038e-07b4-4369-a678-c835687cb272_Tag">
    <vt:lpwstr>10, 3, 0, 1</vt:lpwstr>
  </property>
  <property fmtid="{D5CDD505-2E9C-101B-9397-08002B2CF9AE}" pid="10" name="ClassificationContentMarkingFooterLocations">
    <vt:lpwstr>Office Theme:8</vt:lpwstr>
  </property>
  <property fmtid="{D5CDD505-2E9C-101B-9397-08002B2CF9AE}" pid="11" name="ClassificationContentMarkingFooterText">
    <vt:lpwstr>OFFICIAL</vt:lpwstr>
  </property>
  <property fmtid="{D5CDD505-2E9C-101B-9397-08002B2CF9AE}" pid="12" name="ContentTypeId">
    <vt:lpwstr>0x0101006C7E261054AB484DAEF710E88FC3F582</vt:lpwstr>
  </property>
  <property fmtid="{D5CDD505-2E9C-101B-9397-08002B2CF9AE}" pid="13" name="MediaServiceImageTags">
    <vt:lpwstr/>
  </property>
</Properties>
</file>